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3" r:id="rId5"/>
    <p:sldId id="264" r:id="rId6"/>
    <p:sldId id="259" r:id="rId7"/>
    <p:sldId id="265" r:id="rId8"/>
    <p:sldId id="260" r:id="rId9"/>
    <p:sldId id="266" r:id="rId10"/>
    <p:sldId id="261" r:id="rId11"/>
    <p:sldId id="262" r:id="rId12"/>
    <p:sldId id="267" r:id="rId13"/>
  </p:sldIdLst>
  <p:sldSz cx="18288000" cy="10287000"/>
  <p:notesSz cx="6858000" cy="9144000"/>
  <p:embeddedFontLst>
    <p:embeddedFont>
      <p:font typeface="Gilda Display" panose="020B0604020202020204" charset="0"/>
      <p:regular r:id="rId14"/>
    </p:embeddedFont>
    <p:embeddedFont>
      <p:font typeface="HK Grotesk Light"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5F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1637"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D3E1"/>
        </a:solidFill>
        <a:effectLst/>
      </p:bgPr>
    </p:bg>
    <p:spTree>
      <p:nvGrpSpPr>
        <p:cNvPr id="1" name=""/>
        <p:cNvGrpSpPr/>
        <p:nvPr/>
      </p:nvGrpSpPr>
      <p:grpSpPr>
        <a:xfrm>
          <a:off x="0" y="0"/>
          <a:ext cx="0" cy="0"/>
          <a:chOff x="0" y="0"/>
          <a:chExt cx="0" cy="0"/>
        </a:xfrm>
      </p:grpSpPr>
      <p:sp>
        <p:nvSpPr>
          <p:cNvPr id="2" name="Freeform 2"/>
          <p:cNvSpPr/>
          <p:nvPr/>
        </p:nvSpPr>
        <p:spPr>
          <a:xfrm>
            <a:off x="13458494" y="-2498669"/>
            <a:ext cx="9659012" cy="7526955"/>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3134942" y="2722136"/>
            <a:ext cx="12867057" cy="4156052"/>
            <a:chOff x="2796369" y="1084041"/>
            <a:chExt cx="9512150" cy="3420269"/>
          </a:xfrm>
        </p:grpSpPr>
        <p:sp>
          <p:nvSpPr>
            <p:cNvPr id="4" name="TextBox 4"/>
            <p:cNvSpPr txBox="1"/>
            <p:nvPr/>
          </p:nvSpPr>
          <p:spPr>
            <a:xfrm>
              <a:off x="2796369" y="2769022"/>
              <a:ext cx="7914633" cy="1735288"/>
            </a:xfrm>
            <a:prstGeom prst="rect">
              <a:avLst/>
            </a:prstGeom>
          </p:spPr>
          <p:txBody>
            <a:bodyPr wrap="square" lIns="0" tIns="0" rIns="0" bIns="0" rtlCol="0" anchor="t">
              <a:spAutoFit/>
            </a:bodyPr>
            <a:lstStyle/>
            <a:p>
              <a:pPr marL="0" lvl="0" indent="0" algn="ctr">
                <a:lnSpc>
                  <a:spcPts val="8415"/>
                </a:lnSpc>
              </a:pPr>
              <a:r>
                <a:rPr lang="en-US" sz="6600" b="1">
                  <a:solidFill>
                    <a:srgbClr val="6B4A72"/>
                  </a:solidFill>
                  <a:latin typeface="+mj-lt"/>
                  <a:ea typeface="Gilda Display"/>
                  <a:cs typeface="Gilda Display"/>
                  <a:sym typeface="Gilda Display"/>
                </a:rPr>
                <a:t>PHÁT TRIỂN ỨNG DỤNG WEB HỌC TIẾNG ANH THEO CHỦ ĐỀ</a:t>
              </a:r>
            </a:p>
          </p:txBody>
        </p:sp>
        <p:sp>
          <p:nvSpPr>
            <p:cNvPr id="5" name="TextBox 5"/>
            <p:cNvSpPr txBox="1"/>
            <p:nvPr/>
          </p:nvSpPr>
          <p:spPr>
            <a:xfrm>
              <a:off x="6167130" y="1788812"/>
              <a:ext cx="1530349" cy="622666"/>
            </a:xfrm>
            <a:prstGeom prst="rect">
              <a:avLst/>
            </a:prstGeom>
          </p:spPr>
          <p:txBody>
            <a:bodyPr wrap="square" lIns="0" tIns="0" rIns="0" bIns="0" rtlCol="0" anchor="t">
              <a:spAutoFit/>
            </a:bodyPr>
            <a:lstStyle/>
            <a:p>
              <a:pPr marL="0" lvl="0" indent="0" algn="l">
                <a:lnSpc>
                  <a:spcPts val="5880"/>
                </a:lnSpc>
              </a:pPr>
              <a:r>
                <a:rPr lang="en-US" sz="5400">
                  <a:solidFill>
                    <a:srgbClr val="6F5F73"/>
                  </a:solidFill>
                  <a:latin typeface="+mj-lt"/>
                  <a:ea typeface="HK Grotesk Light"/>
                  <a:cs typeface="HK Grotesk Light"/>
                  <a:sym typeface="HK Grotesk Light"/>
                </a:rPr>
                <a:t>ĐỀ TÀI</a:t>
              </a:r>
            </a:p>
          </p:txBody>
        </p:sp>
        <p:sp>
          <p:nvSpPr>
            <p:cNvPr id="6" name="TextBox 6"/>
            <p:cNvSpPr txBox="1"/>
            <p:nvPr/>
          </p:nvSpPr>
          <p:spPr>
            <a:xfrm>
              <a:off x="3126419" y="1084041"/>
              <a:ext cx="9182100" cy="395816"/>
            </a:xfrm>
            <a:prstGeom prst="rect">
              <a:avLst/>
            </a:prstGeom>
          </p:spPr>
          <p:txBody>
            <a:bodyPr lIns="0" tIns="0" rIns="0" bIns="0" rtlCol="0" anchor="t">
              <a:spAutoFit/>
            </a:bodyPr>
            <a:lstStyle/>
            <a:p>
              <a:pPr marL="0" lvl="0" indent="0" algn="l">
                <a:lnSpc>
                  <a:spcPts val="3079"/>
                </a:lnSpc>
              </a:pPr>
              <a:r>
                <a:rPr lang="en-US" sz="5400">
                  <a:solidFill>
                    <a:srgbClr val="3A3A3A"/>
                  </a:solidFill>
                  <a:latin typeface="+mj-lt"/>
                  <a:ea typeface="HK Grotesk Light"/>
                  <a:cs typeface="HK Grotesk Light"/>
                  <a:sym typeface="HK Grotesk Light"/>
                </a:rPr>
                <a:t>THỰC TẬP ĐỒ ÁN CHUYÊN NGÀNH</a:t>
              </a:r>
            </a:p>
          </p:txBody>
        </p:sp>
      </p:grpSp>
      <p:sp>
        <p:nvSpPr>
          <p:cNvPr id="7" name="TextBox 6">
            <a:extLst>
              <a:ext uri="{FF2B5EF4-FFF2-40B4-BE49-F238E27FC236}">
                <a16:creationId xmlns:a16="http://schemas.microsoft.com/office/drawing/2014/main" id="{0BB9FA55-84D7-FB57-9FE6-B6A85EF6D34B}"/>
              </a:ext>
            </a:extLst>
          </p:cNvPr>
          <p:cNvSpPr txBox="1"/>
          <p:nvPr/>
        </p:nvSpPr>
        <p:spPr>
          <a:xfrm>
            <a:off x="258580" y="858287"/>
            <a:ext cx="12420599" cy="406522"/>
          </a:xfrm>
          <a:prstGeom prst="rect">
            <a:avLst/>
          </a:prstGeom>
        </p:spPr>
        <p:txBody>
          <a:bodyPr lIns="0" tIns="0" rIns="0" bIns="0" rtlCol="0" anchor="t">
            <a:spAutoFit/>
          </a:bodyPr>
          <a:lstStyle/>
          <a:p>
            <a:pPr marL="0" lvl="0" indent="0" algn="l">
              <a:lnSpc>
                <a:spcPts val="3079"/>
              </a:lnSpc>
            </a:pPr>
            <a:r>
              <a:rPr lang="en-US" sz="3200" b="1">
                <a:solidFill>
                  <a:srgbClr val="3A3A3A"/>
                </a:solidFill>
                <a:latin typeface="+mj-lt"/>
                <a:ea typeface="HK Grotesk Light"/>
                <a:cs typeface="HK Grotesk Light"/>
                <a:sym typeface="HK Grotesk Light"/>
              </a:rPr>
              <a:t>TRƯỜNG KỸ THUẬT VÀ CÔNG NGHỆ</a:t>
            </a:r>
          </a:p>
        </p:txBody>
      </p:sp>
      <p:sp>
        <p:nvSpPr>
          <p:cNvPr id="8" name="TextBox 6">
            <a:extLst>
              <a:ext uri="{FF2B5EF4-FFF2-40B4-BE49-F238E27FC236}">
                <a16:creationId xmlns:a16="http://schemas.microsoft.com/office/drawing/2014/main" id="{247C3F45-1967-C4DC-DE51-0B5ACC7A8043}"/>
              </a:ext>
            </a:extLst>
          </p:cNvPr>
          <p:cNvSpPr txBox="1"/>
          <p:nvPr/>
        </p:nvSpPr>
        <p:spPr>
          <a:xfrm>
            <a:off x="258580" y="1488625"/>
            <a:ext cx="12420599" cy="406522"/>
          </a:xfrm>
          <a:prstGeom prst="rect">
            <a:avLst/>
          </a:prstGeom>
        </p:spPr>
        <p:txBody>
          <a:bodyPr lIns="0" tIns="0" rIns="0" bIns="0" rtlCol="0" anchor="t">
            <a:spAutoFit/>
          </a:bodyPr>
          <a:lstStyle/>
          <a:p>
            <a:pPr marL="0" lvl="0" indent="0" algn="l">
              <a:lnSpc>
                <a:spcPts val="3079"/>
              </a:lnSpc>
            </a:pPr>
            <a:r>
              <a:rPr lang="en-US" sz="3200" b="1">
                <a:solidFill>
                  <a:srgbClr val="3A3A3A"/>
                </a:solidFill>
                <a:latin typeface="+mj-lt"/>
                <a:ea typeface="HK Grotesk Light"/>
                <a:cs typeface="HK Grotesk Light"/>
                <a:sym typeface="HK Grotesk Light"/>
              </a:rPr>
              <a:t>KHOA CÔNG NGHỆ THÔNG TIN</a:t>
            </a:r>
          </a:p>
        </p:txBody>
      </p:sp>
      <p:sp>
        <p:nvSpPr>
          <p:cNvPr id="9" name="TextBox 6">
            <a:extLst>
              <a:ext uri="{FF2B5EF4-FFF2-40B4-BE49-F238E27FC236}">
                <a16:creationId xmlns:a16="http://schemas.microsoft.com/office/drawing/2014/main" id="{A61AF79B-ADAE-F8FD-995D-5C0038FD8BD1}"/>
              </a:ext>
            </a:extLst>
          </p:cNvPr>
          <p:cNvSpPr txBox="1"/>
          <p:nvPr/>
        </p:nvSpPr>
        <p:spPr>
          <a:xfrm>
            <a:off x="258580" y="286043"/>
            <a:ext cx="12420599" cy="406522"/>
          </a:xfrm>
          <a:prstGeom prst="rect">
            <a:avLst/>
          </a:prstGeom>
        </p:spPr>
        <p:txBody>
          <a:bodyPr lIns="0" tIns="0" rIns="0" bIns="0" rtlCol="0" anchor="t">
            <a:spAutoFit/>
          </a:bodyPr>
          <a:lstStyle/>
          <a:p>
            <a:pPr marL="0" lvl="0" indent="0" algn="l">
              <a:lnSpc>
                <a:spcPts val="3079"/>
              </a:lnSpc>
            </a:pPr>
            <a:r>
              <a:rPr lang="en-US" sz="3200" b="1">
                <a:solidFill>
                  <a:srgbClr val="3A3A3A"/>
                </a:solidFill>
                <a:latin typeface="+mj-lt"/>
                <a:ea typeface="HK Grotesk Light"/>
                <a:cs typeface="HK Grotesk Light"/>
                <a:sym typeface="HK Grotesk Light"/>
              </a:rPr>
              <a:t>TRƯỜNG ĐẠI HỌC TRÀ VINH</a:t>
            </a:r>
          </a:p>
        </p:txBody>
      </p:sp>
      <p:sp>
        <p:nvSpPr>
          <p:cNvPr id="11" name="TextBox 10">
            <a:extLst>
              <a:ext uri="{FF2B5EF4-FFF2-40B4-BE49-F238E27FC236}">
                <a16:creationId xmlns:a16="http://schemas.microsoft.com/office/drawing/2014/main" id="{B0C2C925-C261-C21C-4211-55FE59AAAC20}"/>
              </a:ext>
            </a:extLst>
          </p:cNvPr>
          <p:cNvSpPr txBox="1"/>
          <p:nvPr/>
        </p:nvSpPr>
        <p:spPr>
          <a:xfrm>
            <a:off x="11353800" y="7762187"/>
            <a:ext cx="7924800" cy="1754326"/>
          </a:xfrm>
          <a:prstGeom prst="rect">
            <a:avLst/>
          </a:prstGeom>
          <a:noFill/>
        </p:spPr>
        <p:txBody>
          <a:bodyPr wrap="square" rtlCol="0">
            <a:spAutoFit/>
          </a:bodyPr>
          <a:lstStyle/>
          <a:p>
            <a:r>
              <a:rPr lang="en-US" sz="3600"/>
              <a:t>Sinh viên thực hiện: Tiêu Anh Huy</a:t>
            </a:r>
          </a:p>
          <a:p>
            <a:endParaRPr lang="en-US" sz="3600"/>
          </a:p>
          <a:p>
            <a:r>
              <a:rPr lang="en-US" sz="3600"/>
              <a:t>Lớp: DA22TTA</a:t>
            </a:r>
          </a:p>
        </p:txBody>
      </p:sp>
      <p:sp>
        <p:nvSpPr>
          <p:cNvPr id="12" name="TextBox 11">
            <a:extLst>
              <a:ext uri="{FF2B5EF4-FFF2-40B4-BE49-F238E27FC236}">
                <a16:creationId xmlns:a16="http://schemas.microsoft.com/office/drawing/2014/main" id="{D2583B33-DAD3-828E-1EE9-DB4BDDD6B396}"/>
              </a:ext>
            </a:extLst>
          </p:cNvPr>
          <p:cNvSpPr txBox="1"/>
          <p:nvPr/>
        </p:nvSpPr>
        <p:spPr>
          <a:xfrm>
            <a:off x="238915" y="7777576"/>
            <a:ext cx="10134600" cy="646331"/>
          </a:xfrm>
          <a:prstGeom prst="rect">
            <a:avLst/>
          </a:prstGeom>
          <a:noFill/>
        </p:spPr>
        <p:txBody>
          <a:bodyPr wrap="square" rtlCol="0">
            <a:spAutoFit/>
          </a:bodyPr>
          <a:lstStyle/>
          <a:p>
            <a:r>
              <a:rPr lang="en-US" sz="3600"/>
              <a:t>Giảng viên hướng dẫn: thầy Thạch Kọng Saoane</a:t>
            </a: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4E6F9"/>
        </a:solidFill>
        <a:effectLst/>
      </p:bgPr>
    </p:bg>
    <p:spTree>
      <p:nvGrpSpPr>
        <p:cNvPr id="1" name=""/>
        <p:cNvGrpSpPr/>
        <p:nvPr/>
      </p:nvGrpSpPr>
      <p:grpSpPr>
        <a:xfrm>
          <a:off x="0" y="0"/>
          <a:ext cx="0" cy="0"/>
          <a:chOff x="0" y="0"/>
          <a:chExt cx="0" cy="0"/>
        </a:xfrm>
      </p:grpSpPr>
      <p:sp>
        <p:nvSpPr>
          <p:cNvPr id="22" name="TextBox 4">
            <a:extLst>
              <a:ext uri="{FF2B5EF4-FFF2-40B4-BE49-F238E27FC236}">
                <a16:creationId xmlns:a16="http://schemas.microsoft.com/office/drawing/2014/main" id="{8F0D8142-4279-BAEB-07AC-40CBCB93EEFA}"/>
              </a:ext>
            </a:extLst>
          </p:cNvPr>
          <p:cNvSpPr txBox="1"/>
          <p:nvPr/>
        </p:nvSpPr>
        <p:spPr>
          <a:xfrm>
            <a:off x="494904" y="342900"/>
            <a:ext cx="8877696" cy="1144288"/>
          </a:xfrm>
          <a:prstGeom prst="rect">
            <a:avLst/>
          </a:prstGeom>
        </p:spPr>
        <p:txBody>
          <a:bodyPr wrap="square" lIns="0" tIns="0" rIns="0" bIns="0" rtlCol="0" anchor="t">
            <a:spAutoFit/>
          </a:bodyPr>
          <a:lstStyle/>
          <a:p>
            <a:pPr marL="0" lvl="0" indent="0" algn="l">
              <a:lnSpc>
                <a:spcPts val="8799"/>
              </a:lnSpc>
            </a:pPr>
            <a:r>
              <a:rPr lang="en-US" sz="8799">
                <a:solidFill>
                  <a:srgbClr val="6B4A72"/>
                </a:solidFill>
                <a:latin typeface="+mj-lt"/>
                <a:ea typeface="Gilda Display"/>
                <a:cs typeface="Gilda Display"/>
                <a:sym typeface="Gilda Display"/>
              </a:rPr>
              <a:t>Sơ đồ Use Case</a:t>
            </a:r>
          </a:p>
        </p:txBody>
      </p:sp>
      <p:pic>
        <p:nvPicPr>
          <p:cNvPr id="30" name="Picture 29">
            <a:extLst>
              <a:ext uri="{FF2B5EF4-FFF2-40B4-BE49-F238E27FC236}">
                <a16:creationId xmlns:a16="http://schemas.microsoft.com/office/drawing/2014/main" id="{F7AE3830-E89D-813B-BD9C-5E384289F6EC}"/>
              </a:ext>
            </a:extLst>
          </p:cNvPr>
          <p:cNvPicPr>
            <a:picLocks noChangeAspect="1"/>
          </p:cNvPicPr>
          <p:nvPr/>
        </p:nvPicPr>
        <p:blipFill>
          <a:blip r:embed="rId2"/>
          <a:stretch>
            <a:fillRect/>
          </a:stretch>
        </p:blipFill>
        <p:spPr>
          <a:xfrm>
            <a:off x="533400" y="1487188"/>
            <a:ext cx="17259696" cy="8697513"/>
          </a:xfrm>
          <a:prstGeom prst="rect">
            <a:avLst/>
          </a:prstGeom>
        </p:spPr>
      </p:pic>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D3E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E201D7D-8A9A-4B97-A700-563076918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68663"/>
            <a:ext cx="13411200" cy="901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
            <a:extLst>
              <a:ext uri="{FF2B5EF4-FFF2-40B4-BE49-F238E27FC236}">
                <a16:creationId xmlns:a16="http://schemas.microsoft.com/office/drawing/2014/main" id="{BC5CA7D0-0E55-5ACF-AEC4-B43C6FAB9DD4}"/>
              </a:ext>
            </a:extLst>
          </p:cNvPr>
          <p:cNvSpPr txBox="1"/>
          <p:nvPr/>
        </p:nvSpPr>
        <p:spPr>
          <a:xfrm>
            <a:off x="457200" y="101515"/>
            <a:ext cx="13258800" cy="1144288"/>
          </a:xfrm>
          <a:prstGeom prst="rect">
            <a:avLst/>
          </a:prstGeom>
        </p:spPr>
        <p:txBody>
          <a:bodyPr wrap="square" lIns="0" tIns="0" rIns="0" bIns="0" rtlCol="0" anchor="t">
            <a:spAutoFit/>
          </a:bodyPr>
          <a:lstStyle/>
          <a:p>
            <a:pPr marL="0" lvl="0" indent="0" algn="l">
              <a:lnSpc>
                <a:spcPts val="8799"/>
              </a:lnSpc>
            </a:pPr>
            <a:r>
              <a:rPr lang="en-US" sz="8799">
                <a:solidFill>
                  <a:srgbClr val="6B4A72"/>
                </a:solidFill>
                <a:latin typeface="+mj-lt"/>
                <a:ea typeface="Gilda Display"/>
                <a:cs typeface="Gilda Display"/>
                <a:sym typeface="Gilda Display"/>
              </a:rPr>
              <a:t>Mô hình thực thể</a:t>
            </a: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D3E1"/>
        </a:solidFill>
        <a:effectLst/>
      </p:bgPr>
    </p:bg>
    <p:spTree>
      <p:nvGrpSpPr>
        <p:cNvPr id="1" name="">
          <a:extLst>
            <a:ext uri="{FF2B5EF4-FFF2-40B4-BE49-F238E27FC236}">
              <a16:creationId xmlns:a16="http://schemas.microsoft.com/office/drawing/2014/main" id="{EA6AC194-8DDF-FE18-E66F-B273880B7F0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8C3A23-5FC4-D5B8-D951-5EE374546381}"/>
              </a:ext>
            </a:extLst>
          </p:cNvPr>
          <p:cNvSpPr/>
          <p:nvPr/>
        </p:nvSpPr>
        <p:spPr>
          <a:xfrm>
            <a:off x="13716000" y="-3070913"/>
            <a:ext cx="9659012" cy="7526955"/>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a:extLst>
              <a:ext uri="{FF2B5EF4-FFF2-40B4-BE49-F238E27FC236}">
                <a16:creationId xmlns:a16="http://schemas.microsoft.com/office/drawing/2014/main" id="{DF251F4D-4026-9412-20AC-D3ACCF1A508A}"/>
              </a:ext>
            </a:extLst>
          </p:cNvPr>
          <p:cNvGrpSpPr/>
          <p:nvPr/>
        </p:nvGrpSpPr>
        <p:grpSpPr>
          <a:xfrm>
            <a:off x="-3505200" y="2165435"/>
            <a:ext cx="17724119" cy="954377"/>
            <a:chOff x="-2119276" y="625898"/>
            <a:chExt cx="13134956" cy="785415"/>
          </a:xfrm>
        </p:grpSpPr>
        <p:sp>
          <p:nvSpPr>
            <p:cNvPr id="4" name="TextBox 4">
              <a:extLst>
                <a:ext uri="{FF2B5EF4-FFF2-40B4-BE49-F238E27FC236}">
                  <a16:creationId xmlns:a16="http://schemas.microsoft.com/office/drawing/2014/main" id="{77DD7BB2-A8B6-F280-4C59-677CD0F25069}"/>
                </a:ext>
              </a:extLst>
            </p:cNvPr>
            <p:cNvSpPr txBox="1"/>
            <p:nvPr/>
          </p:nvSpPr>
          <p:spPr>
            <a:xfrm>
              <a:off x="-2119276" y="657253"/>
              <a:ext cx="13134956" cy="754060"/>
            </a:xfrm>
            <a:prstGeom prst="rect">
              <a:avLst/>
            </a:prstGeom>
          </p:spPr>
          <p:txBody>
            <a:bodyPr wrap="square" lIns="0" tIns="0" rIns="0" bIns="0" rtlCol="0" anchor="t">
              <a:spAutoFit/>
            </a:bodyPr>
            <a:lstStyle/>
            <a:p>
              <a:pPr marL="0" lvl="0" indent="0" algn="ctr">
                <a:lnSpc>
                  <a:spcPts val="8415"/>
                </a:lnSpc>
              </a:pPr>
              <a:r>
                <a:rPr lang="en-US" sz="3200" b="1">
                  <a:solidFill>
                    <a:srgbClr val="6B4A72"/>
                  </a:solidFill>
                  <a:latin typeface="+mj-lt"/>
                  <a:ea typeface="Gilda Display"/>
                  <a:cs typeface="Gilda Display"/>
                  <a:sym typeface="Gilda Display"/>
                </a:rPr>
                <a:t>PHÁT TRIỂN ỨNG DỤNG WEB HỌC TIẾNG ANH THEO CHỦ ĐỀ</a:t>
              </a:r>
            </a:p>
          </p:txBody>
        </p:sp>
        <p:sp>
          <p:nvSpPr>
            <p:cNvPr id="6" name="TextBox 6">
              <a:extLst>
                <a:ext uri="{FF2B5EF4-FFF2-40B4-BE49-F238E27FC236}">
                  <a16:creationId xmlns:a16="http://schemas.microsoft.com/office/drawing/2014/main" id="{1795DFD3-4294-4197-6718-DF9F0BF06DD6}"/>
                </a:ext>
              </a:extLst>
            </p:cNvPr>
            <p:cNvSpPr txBox="1"/>
            <p:nvPr/>
          </p:nvSpPr>
          <p:spPr>
            <a:xfrm>
              <a:off x="669979" y="625898"/>
              <a:ext cx="9182100" cy="334552"/>
            </a:xfrm>
            <a:prstGeom prst="rect">
              <a:avLst/>
            </a:prstGeom>
          </p:spPr>
          <p:txBody>
            <a:bodyPr lIns="0" tIns="0" rIns="0" bIns="0" rtlCol="0" anchor="t">
              <a:spAutoFit/>
            </a:bodyPr>
            <a:lstStyle/>
            <a:p>
              <a:pPr marL="0" lvl="0" indent="0" algn="l">
                <a:lnSpc>
                  <a:spcPts val="3079"/>
                </a:lnSpc>
              </a:pPr>
              <a:r>
                <a:rPr lang="en-US" sz="3200">
                  <a:solidFill>
                    <a:srgbClr val="3A3A3A"/>
                  </a:solidFill>
                  <a:latin typeface="+mj-lt"/>
                  <a:ea typeface="HK Grotesk Light"/>
                  <a:cs typeface="HK Grotesk Light"/>
                  <a:sym typeface="HK Grotesk Light"/>
                </a:rPr>
                <a:t>THỰC TẬP ĐỒ ÁN CHUYÊN NGÀNH</a:t>
              </a:r>
            </a:p>
          </p:txBody>
        </p:sp>
      </p:grpSp>
      <p:sp>
        <p:nvSpPr>
          <p:cNvPr id="7" name="TextBox 6">
            <a:extLst>
              <a:ext uri="{FF2B5EF4-FFF2-40B4-BE49-F238E27FC236}">
                <a16:creationId xmlns:a16="http://schemas.microsoft.com/office/drawing/2014/main" id="{A1A8D63E-B1A7-1EFA-698B-BF616FA8A3FB}"/>
              </a:ext>
            </a:extLst>
          </p:cNvPr>
          <p:cNvSpPr txBox="1"/>
          <p:nvPr/>
        </p:nvSpPr>
        <p:spPr>
          <a:xfrm>
            <a:off x="258580" y="858287"/>
            <a:ext cx="12420599" cy="406522"/>
          </a:xfrm>
          <a:prstGeom prst="rect">
            <a:avLst/>
          </a:prstGeom>
        </p:spPr>
        <p:txBody>
          <a:bodyPr lIns="0" tIns="0" rIns="0" bIns="0" rtlCol="0" anchor="t">
            <a:spAutoFit/>
          </a:bodyPr>
          <a:lstStyle/>
          <a:p>
            <a:pPr marL="0" lvl="0" indent="0" algn="l">
              <a:lnSpc>
                <a:spcPts val="3079"/>
              </a:lnSpc>
            </a:pPr>
            <a:r>
              <a:rPr lang="en-US" sz="3200" b="1">
                <a:solidFill>
                  <a:srgbClr val="3A3A3A"/>
                </a:solidFill>
                <a:latin typeface="+mj-lt"/>
                <a:ea typeface="HK Grotesk Light"/>
                <a:cs typeface="HK Grotesk Light"/>
                <a:sym typeface="HK Grotesk Light"/>
              </a:rPr>
              <a:t>TRƯỜNG KỸ THUẬT VÀ CÔNG NGHỆ</a:t>
            </a:r>
          </a:p>
        </p:txBody>
      </p:sp>
      <p:sp>
        <p:nvSpPr>
          <p:cNvPr id="8" name="TextBox 6">
            <a:extLst>
              <a:ext uri="{FF2B5EF4-FFF2-40B4-BE49-F238E27FC236}">
                <a16:creationId xmlns:a16="http://schemas.microsoft.com/office/drawing/2014/main" id="{83A7D83C-2294-7247-3995-F415140E877D}"/>
              </a:ext>
            </a:extLst>
          </p:cNvPr>
          <p:cNvSpPr txBox="1"/>
          <p:nvPr/>
        </p:nvSpPr>
        <p:spPr>
          <a:xfrm>
            <a:off x="258580" y="1488625"/>
            <a:ext cx="12420599" cy="406522"/>
          </a:xfrm>
          <a:prstGeom prst="rect">
            <a:avLst/>
          </a:prstGeom>
        </p:spPr>
        <p:txBody>
          <a:bodyPr lIns="0" tIns="0" rIns="0" bIns="0" rtlCol="0" anchor="t">
            <a:spAutoFit/>
          </a:bodyPr>
          <a:lstStyle/>
          <a:p>
            <a:pPr marL="0" lvl="0" indent="0" algn="l">
              <a:lnSpc>
                <a:spcPts val="3079"/>
              </a:lnSpc>
            </a:pPr>
            <a:r>
              <a:rPr lang="en-US" sz="3200" b="1">
                <a:solidFill>
                  <a:srgbClr val="3A3A3A"/>
                </a:solidFill>
                <a:latin typeface="+mj-lt"/>
                <a:ea typeface="HK Grotesk Light"/>
                <a:cs typeface="HK Grotesk Light"/>
                <a:sym typeface="HK Grotesk Light"/>
              </a:rPr>
              <a:t>KHOA CÔNG NGHỆ THÔNG TIN</a:t>
            </a:r>
          </a:p>
        </p:txBody>
      </p:sp>
      <p:sp>
        <p:nvSpPr>
          <p:cNvPr id="9" name="TextBox 6">
            <a:extLst>
              <a:ext uri="{FF2B5EF4-FFF2-40B4-BE49-F238E27FC236}">
                <a16:creationId xmlns:a16="http://schemas.microsoft.com/office/drawing/2014/main" id="{C0C583BC-980C-2B1B-00E2-0009F656B254}"/>
              </a:ext>
            </a:extLst>
          </p:cNvPr>
          <p:cNvSpPr txBox="1"/>
          <p:nvPr/>
        </p:nvSpPr>
        <p:spPr>
          <a:xfrm>
            <a:off x="258580" y="286043"/>
            <a:ext cx="12420599" cy="406522"/>
          </a:xfrm>
          <a:prstGeom prst="rect">
            <a:avLst/>
          </a:prstGeom>
        </p:spPr>
        <p:txBody>
          <a:bodyPr lIns="0" tIns="0" rIns="0" bIns="0" rtlCol="0" anchor="t">
            <a:spAutoFit/>
          </a:bodyPr>
          <a:lstStyle/>
          <a:p>
            <a:pPr marL="0" lvl="0" indent="0" algn="l">
              <a:lnSpc>
                <a:spcPts val="3079"/>
              </a:lnSpc>
            </a:pPr>
            <a:r>
              <a:rPr lang="en-US" sz="3200" b="1">
                <a:solidFill>
                  <a:srgbClr val="3A3A3A"/>
                </a:solidFill>
                <a:latin typeface="+mj-lt"/>
                <a:ea typeface="HK Grotesk Light"/>
                <a:cs typeface="HK Grotesk Light"/>
                <a:sym typeface="HK Grotesk Light"/>
              </a:rPr>
              <a:t>TRƯỜNG ĐẠI HỌC TRÀ VINH</a:t>
            </a:r>
          </a:p>
        </p:txBody>
      </p:sp>
      <p:sp>
        <p:nvSpPr>
          <p:cNvPr id="10" name="TextBox 4">
            <a:extLst>
              <a:ext uri="{FF2B5EF4-FFF2-40B4-BE49-F238E27FC236}">
                <a16:creationId xmlns:a16="http://schemas.microsoft.com/office/drawing/2014/main" id="{0D5F6FE5-2803-C803-439C-EFE85F2433E2}"/>
              </a:ext>
            </a:extLst>
          </p:cNvPr>
          <p:cNvSpPr txBox="1"/>
          <p:nvPr/>
        </p:nvSpPr>
        <p:spPr>
          <a:xfrm>
            <a:off x="152400" y="4687478"/>
            <a:ext cx="17983200" cy="1105880"/>
          </a:xfrm>
          <a:prstGeom prst="rect">
            <a:avLst/>
          </a:prstGeom>
        </p:spPr>
        <p:txBody>
          <a:bodyPr wrap="square" lIns="0" tIns="0" rIns="0" bIns="0" rtlCol="0" anchor="t">
            <a:spAutoFit/>
          </a:bodyPr>
          <a:lstStyle/>
          <a:p>
            <a:pPr marL="0" lvl="0" indent="0" algn="ctr">
              <a:lnSpc>
                <a:spcPts val="8415"/>
              </a:lnSpc>
            </a:pPr>
            <a:r>
              <a:rPr lang="en-US" sz="8800" b="1">
                <a:solidFill>
                  <a:srgbClr val="6B4A72"/>
                </a:solidFill>
                <a:latin typeface="+mj-lt"/>
                <a:ea typeface="Gilda Display"/>
                <a:cs typeface="Gilda Display"/>
                <a:sym typeface="Gilda Display"/>
              </a:rPr>
              <a:t>CẢM ƠN QUÝ THẦY CÔ ĐÃ THEO DÕI</a:t>
            </a:r>
          </a:p>
        </p:txBody>
      </p:sp>
      <p:sp>
        <p:nvSpPr>
          <p:cNvPr id="13" name="TextBox 4">
            <a:extLst>
              <a:ext uri="{FF2B5EF4-FFF2-40B4-BE49-F238E27FC236}">
                <a16:creationId xmlns:a16="http://schemas.microsoft.com/office/drawing/2014/main" id="{5FA2D514-68AA-BC4C-C894-29FA5184B4B8}"/>
              </a:ext>
            </a:extLst>
          </p:cNvPr>
          <p:cNvSpPr txBox="1"/>
          <p:nvPr/>
        </p:nvSpPr>
        <p:spPr>
          <a:xfrm>
            <a:off x="0" y="6651502"/>
            <a:ext cx="17983200" cy="1031373"/>
          </a:xfrm>
          <a:prstGeom prst="rect">
            <a:avLst/>
          </a:prstGeom>
        </p:spPr>
        <p:txBody>
          <a:bodyPr wrap="square" lIns="0" tIns="0" rIns="0" bIns="0" rtlCol="0" anchor="t">
            <a:spAutoFit/>
          </a:bodyPr>
          <a:lstStyle/>
          <a:p>
            <a:pPr marL="0" lvl="0" indent="0" algn="ctr">
              <a:lnSpc>
                <a:spcPts val="8415"/>
              </a:lnSpc>
            </a:pPr>
            <a:r>
              <a:rPr lang="en-US" sz="5500" b="1">
                <a:solidFill>
                  <a:srgbClr val="6B4A72"/>
                </a:solidFill>
                <a:latin typeface="+mj-lt"/>
                <a:ea typeface="Gilda Display"/>
                <a:cs typeface="Gilda Display"/>
                <a:sym typeface="Gilda Display"/>
              </a:rPr>
              <a:t>Kính mời quý thầy cô xem phần chạy demo dự án</a:t>
            </a:r>
          </a:p>
        </p:txBody>
      </p:sp>
    </p:spTree>
    <p:extLst>
      <p:ext uri="{BB962C8B-B14F-4D97-AF65-F5344CB8AC3E}">
        <p14:creationId xmlns:p14="http://schemas.microsoft.com/office/powerpoint/2010/main" val="98074692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4E6F9"/>
        </a:solidFill>
        <a:effectLst/>
      </p:bgPr>
    </p:bg>
    <p:spTree>
      <p:nvGrpSpPr>
        <p:cNvPr id="1" name=""/>
        <p:cNvGrpSpPr/>
        <p:nvPr/>
      </p:nvGrpSpPr>
      <p:grpSpPr>
        <a:xfrm>
          <a:off x="0" y="0"/>
          <a:ext cx="0" cy="0"/>
          <a:chOff x="0" y="0"/>
          <a:chExt cx="0" cy="0"/>
        </a:xfrm>
      </p:grpSpPr>
      <p:grpSp>
        <p:nvGrpSpPr>
          <p:cNvPr id="2" name="Group 2"/>
          <p:cNvGrpSpPr/>
          <p:nvPr/>
        </p:nvGrpSpPr>
        <p:grpSpPr>
          <a:xfrm>
            <a:off x="689077" y="372311"/>
            <a:ext cx="19995442" cy="4312872"/>
            <a:chOff x="-3" y="-454399"/>
            <a:chExt cx="22836602" cy="9502759"/>
          </a:xfrm>
        </p:grpSpPr>
        <p:sp>
          <p:nvSpPr>
            <p:cNvPr id="3" name="TextBox 3"/>
            <p:cNvSpPr txBox="1"/>
            <p:nvPr/>
          </p:nvSpPr>
          <p:spPr>
            <a:xfrm>
              <a:off x="5983699" y="-454399"/>
              <a:ext cx="16852900" cy="1525717"/>
            </a:xfrm>
            <a:prstGeom prst="rect">
              <a:avLst/>
            </a:prstGeom>
          </p:spPr>
          <p:txBody>
            <a:bodyPr lIns="0" tIns="0" rIns="0" bIns="0" rtlCol="0" anchor="t">
              <a:spAutoFit/>
            </a:bodyPr>
            <a:lstStyle/>
            <a:p>
              <a:pPr marL="0" lvl="0" indent="0" algn="l">
                <a:lnSpc>
                  <a:spcPts val="8799"/>
                </a:lnSpc>
              </a:pPr>
              <a:r>
                <a:rPr lang="en-US" sz="8799">
                  <a:solidFill>
                    <a:srgbClr val="6B4A72"/>
                  </a:solidFill>
                  <a:latin typeface="+mj-lt"/>
                  <a:ea typeface="Gilda Display"/>
                  <a:cs typeface="Gilda Display"/>
                  <a:sym typeface="Gilda Display"/>
                </a:rPr>
                <a:t>Lý do chọn đề tài</a:t>
              </a:r>
            </a:p>
          </p:txBody>
        </p:sp>
        <p:sp>
          <p:nvSpPr>
            <p:cNvPr id="4" name="TextBox 4"/>
            <p:cNvSpPr txBox="1"/>
            <p:nvPr/>
          </p:nvSpPr>
          <p:spPr>
            <a:xfrm>
              <a:off x="-2" y="4333882"/>
              <a:ext cx="16852900" cy="4714478"/>
            </a:xfrm>
            <a:prstGeom prst="rect">
              <a:avLst/>
            </a:prstGeom>
          </p:spPr>
          <p:txBody>
            <a:bodyPr lIns="0" tIns="0" rIns="0" bIns="0" rtlCol="0" anchor="t">
              <a:spAutoFit/>
            </a:bodyPr>
            <a:lstStyle/>
            <a:p>
              <a:pPr marL="0" lvl="0" indent="0" algn="l">
                <a:lnSpc>
                  <a:spcPct val="150000"/>
                </a:lnSpc>
              </a:pPr>
              <a:r>
                <a:rPr lang="en-US" sz="3200">
                  <a:solidFill>
                    <a:srgbClr val="3A3A3A"/>
                  </a:solidFill>
                  <a:ea typeface="HK Grotesk Light"/>
                  <a:cs typeface="HK Grotesk Light"/>
                  <a:sym typeface="HK Grotesk Light"/>
                </a:rPr>
                <a:t>Tiếng Anh là ngôn ngữ giao tiếp quốc tế thiết yếu.</a:t>
              </a:r>
            </a:p>
            <a:p>
              <a:pPr>
                <a:lnSpc>
                  <a:spcPct val="150000"/>
                </a:lnSpc>
              </a:pPr>
              <a:r>
                <a:rPr lang="vi-VN" sz="3200">
                  <a:solidFill>
                    <a:srgbClr val="3A3A3A"/>
                  </a:solidFill>
                  <a:latin typeface="Cabliri (Body)"/>
                </a:rPr>
                <a:t>Người học tại Việt Nam thiếu môi trường luyện tập tự nhiên và tài liệu tương tác thực tế.</a:t>
              </a:r>
              <a:endParaRPr lang="en-US" sz="3200">
                <a:solidFill>
                  <a:srgbClr val="3A3A3A"/>
                </a:solidFill>
                <a:latin typeface="Cabliri (Body)"/>
              </a:endParaRPr>
            </a:p>
            <a:p>
              <a:pPr lvl="0">
                <a:lnSpc>
                  <a:spcPct val="150000"/>
                </a:lnSpc>
              </a:pPr>
              <a:r>
                <a:rPr lang="vi-VN" sz="3200">
                  <a:solidFill>
                    <a:srgbClr val="3A3A3A"/>
                  </a:solidFill>
                  <a:latin typeface="Cabliri (Body)"/>
                  <a:sym typeface="HK Grotesk Light"/>
                </a:rPr>
                <a:t>Các ứng dụng hiện có thường chỉ tập trung vào </a:t>
              </a:r>
              <a:r>
                <a:rPr lang="en-US" sz="3200">
                  <a:solidFill>
                    <a:srgbClr val="3A3A3A"/>
                  </a:solidFill>
                  <a:latin typeface="Cabliri (Body)"/>
                  <a:sym typeface="HK Grotesk Light"/>
                </a:rPr>
                <a:t>học </a:t>
              </a:r>
              <a:r>
                <a:rPr lang="vi-VN" sz="3200">
                  <a:solidFill>
                    <a:srgbClr val="3A3A3A"/>
                  </a:solidFill>
                  <a:latin typeface="Cabliri (Body)"/>
                  <a:sym typeface="HK Grotesk Light"/>
                </a:rPr>
                <a:t>từ vựng, thiếu yếu tố</a:t>
              </a:r>
              <a:r>
                <a:rPr lang="en-US" sz="3200">
                  <a:solidFill>
                    <a:srgbClr val="3A3A3A"/>
                  </a:solidFill>
                  <a:latin typeface="Cabliri (Body)"/>
                  <a:sym typeface="HK Grotesk Light"/>
                </a:rPr>
                <a:t> học</a:t>
              </a:r>
              <a:r>
                <a:rPr lang="vi-VN" sz="3200">
                  <a:solidFill>
                    <a:srgbClr val="3A3A3A"/>
                  </a:solidFill>
                  <a:latin typeface="Cabliri (Body)"/>
                  <a:sym typeface="HK Grotesk Light"/>
                </a:rPr>
                <a:t> giao tiếp.</a:t>
              </a:r>
              <a:endParaRPr lang="en-US" sz="3200">
                <a:solidFill>
                  <a:srgbClr val="3A3A3A"/>
                </a:solidFill>
                <a:latin typeface="Cabliri (Body)"/>
                <a:sym typeface="HK Grotesk Light"/>
              </a:endParaRPr>
            </a:p>
          </p:txBody>
        </p:sp>
        <p:sp>
          <p:nvSpPr>
            <p:cNvPr id="5" name="TextBox 5"/>
            <p:cNvSpPr txBox="1"/>
            <p:nvPr/>
          </p:nvSpPr>
          <p:spPr>
            <a:xfrm>
              <a:off x="-3" y="3065148"/>
              <a:ext cx="16852900" cy="642228"/>
            </a:xfrm>
            <a:prstGeom prst="rect">
              <a:avLst/>
            </a:prstGeom>
          </p:spPr>
          <p:txBody>
            <a:bodyPr lIns="0" tIns="0" rIns="0" bIns="0" rtlCol="0" anchor="t">
              <a:spAutoFit/>
            </a:bodyPr>
            <a:lstStyle/>
            <a:p>
              <a:pPr marL="0" lvl="0" indent="0" algn="l">
                <a:lnSpc>
                  <a:spcPts val="3600"/>
                </a:lnSpc>
              </a:pPr>
              <a:r>
                <a:rPr lang="en-US" sz="4000" b="1">
                  <a:solidFill>
                    <a:srgbClr val="6B4A72"/>
                  </a:solidFill>
                  <a:latin typeface="+mj-lt"/>
                  <a:ea typeface="HK Grotesk Bold"/>
                  <a:cs typeface="HK Grotesk Bold"/>
                  <a:sym typeface="HK Grotesk Bold"/>
                </a:rPr>
                <a:t>Bối cảnh &amp; thực trạng</a:t>
              </a:r>
            </a:p>
          </p:txBody>
        </p:sp>
      </p:grpSp>
      <p:sp>
        <p:nvSpPr>
          <p:cNvPr id="6" name="Freeform 6"/>
          <p:cNvSpPr/>
          <p:nvPr/>
        </p:nvSpPr>
        <p:spPr>
          <a:xfrm rot="-1268288">
            <a:off x="14795639" y="5873497"/>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5">
            <a:extLst>
              <a:ext uri="{FF2B5EF4-FFF2-40B4-BE49-F238E27FC236}">
                <a16:creationId xmlns:a16="http://schemas.microsoft.com/office/drawing/2014/main" id="{91158AD1-EFAA-0933-2240-77A5D93CC615}"/>
              </a:ext>
            </a:extLst>
          </p:cNvPr>
          <p:cNvSpPr txBox="1"/>
          <p:nvPr/>
        </p:nvSpPr>
        <p:spPr>
          <a:xfrm>
            <a:off x="2532089" y="5838670"/>
            <a:ext cx="12639675" cy="481670"/>
          </a:xfrm>
          <a:prstGeom prst="rect">
            <a:avLst/>
          </a:prstGeom>
        </p:spPr>
        <p:txBody>
          <a:bodyPr lIns="0" tIns="0" rIns="0" bIns="0" rtlCol="0" anchor="t">
            <a:spAutoFit/>
          </a:bodyPr>
          <a:lstStyle/>
          <a:p>
            <a:pPr marL="0" lvl="0" indent="0" algn="l">
              <a:lnSpc>
                <a:spcPts val="3600"/>
              </a:lnSpc>
            </a:pPr>
            <a:r>
              <a:rPr lang="en-US" sz="4000" b="1">
                <a:solidFill>
                  <a:srgbClr val="6B4A72"/>
                </a:solidFill>
                <a:latin typeface="+mj-lt"/>
                <a:ea typeface="HK Grotesk Bold"/>
                <a:cs typeface="HK Grotesk Bold"/>
                <a:sym typeface="HK Grotesk Bold"/>
              </a:rPr>
              <a:t>Mục tiêu &amp; giải pháp</a:t>
            </a:r>
          </a:p>
        </p:txBody>
      </p:sp>
      <p:sp>
        <p:nvSpPr>
          <p:cNvPr id="13" name="TextBox 12">
            <a:extLst>
              <a:ext uri="{FF2B5EF4-FFF2-40B4-BE49-F238E27FC236}">
                <a16:creationId xmlns:a16="http://schemas.microsoft.com/office/drawing/2014/main" id="{DDD93A6E-AF6C-5FAD-AFDC-92AC6952DFCF}"/>
              </a:ext>
            </a:extLst>
          </p:cNvPr>
          <p:cNvSpPr txBox="1"/>
          <p:nvPr/>
        </p:nvSpPr>
        <p:spPr>
          <a:xfrm>
            <a:off x="2507105" y="6442488"/>
            <a:ext cx="15773400" cy="2232021"/>
          </a:xfrm>
          <a:prstGeom prst="rect">
            <a:avLst/>
          </a:prstGeom>
          <a:noFill/>
        </p:spPr>
        <p:txBody>
          <a:bodyPr wrap="square" rtlCol="0">
            <a:spAutoFit/>
          </a:bodyPr>
          <a:lstStyle/>
          <a:p>
            <a:pPr>
              <a:lnSpc>
                <a:spcPct val="150000"/>
              </a:lnSpc>
            </a:pPr>
            <a:r>
              <a:rPr lang="vi-VN" sz="3200">
                <a:solidFill>
                  <a:srgbClr val="3A3A3A"/>
                </a:solidFill>
                <a:latin typeface="Cabliri (Body)"/>
              </a:rPr>
              <a:t>Vận dụng kiến thức </a:t>
            </a:r>
            <a:r>
              <a:rPr lang="en-US" sz="3200">
                <a:solidFill>
                  <a:srgbClr val="3A3A3A"/>
                </a:solidFill>
                <a:latin typeface="Cabliri (Body)"/>
              </a:rPr>
              <a:t>công nghệ thông tin</a:t>
            </a:r>
            <a:r>
              <a:rPr lang="vi-VN" sz="3200">
                <a:solidFill>
                  <a:srgbClr val="3A3A3A"/>
                </a:solidFill>
                <a:latin typeface="Cabliri (Body)"/>
              </a:rPr>
              <a:t> để giải quyết nhu cầu thực tiễn.</a:t>
            </a:r>
            <a:endParaRPr lang="en-US" sz="3200">
              <a:solidFill>
                <a:srgbClr val="3A3A3A"/>
              </a:solidFill>
              <a:latin typeface="Cabliri (Body)"/>
            </a:endParaRPr>
          </a:p>
          <a:p>
            <a:pPr>
              <a:lnSpc>
                <a:spcPct val="150000"/>
              </a:lnSpc>
            </a:pPr>
            <a:r>
              <a:rPr lang="vi-VN" sz="3200">
                <a:solidFill>
                  <a:srgbClr val="3A3A3A"/>
                </a:solidFill>
                <a:latin typeface="Cabliri (Body)"/>
              </a:rPr>
              <a:t>Xây dựng Ứng dụng Web học tiếng Anh theo chủ đề.</a:t>
            </a:r>
            <a:endParaRPr lang="en-US" sz="3200">
              <a:solidFill>
                <a:srgbClr val="3A3A3A"/>
              </a:solidFill>
              <a:latin typeface="Cabliri (Body)"/>
            </a:endParaRPr>
          </a:p>
          <a:p>
            <a:pPr>
              <a:lnSpc>
                <a:spcPct val="150000"/>
              </a:lnSpc>
            </a:pPr>
            <a:r>
              <a:rPr lang="vi-VN" sz="3200">
                <a:solidFill>
                  <a:srgbClr val="3A3A3A"/>
                </a:solidFill>
                <a:latin typeface="Cabliri (Body)"/>
              </a:rPr>
              <a:t>Điểm mới: Tích hợp video để rèn luyện kỹ năng giao tiếp</a:t>
            </a:r>
            <a:r>
              <a:rPr lang="en-US" sz="3200">
                <a:solidFill>
                  <a:srgbClr val="3A3A3A"/>
                </a:solidFill>
                <a:latin typeface="Cabliri (Body)"/>
              </a:rPr>
              <a:t>.</a:t>
            </a: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D3E1"/>
        </a:solidFill>
        <a:effectLst/>
      </p:bgPr>
    </p:bg>
    <p:spTree>
      <p:nvGrpSpPr>
        <p:cNvPr id="1" name=""/>
        <p:cNvGrpSpPr/>
        <p:nvPr/>
      </p:nvGrpSpPr>
      <p:grpSpPr>
        <a:xfrm>
          <a:off x="0" y="0"/>
          <a:ext cx="0" cy="0"/>
          <a:chOff x="0" y="0"/>
          <a:chExt cx="0" cy="0"/>
        </a:xfrm>
      </p:grpSpPr>
      <p:sp>
        <p:nvSpPr>
          <p:cNvPr id="4" name="TextBox 4"/>
          <p:cNvSpPr txBox="1"/>
          <p:nvPr/>
        </p:nvSpPr>
        <p:spPr>
          <a:xfrm>
            <a:off x="380746" y="420315"/>
            <a:ext cx="17754854" cy="1144288"/>
          </a:xfrm>
          <a:prstGeom prst="rect">
            <a:avLst/>
          </a:prstGeom>
        </p:spPr>
        <p:txBody>
          <a:bodyPr wrap="square" lIns="0" tIns="0" rIns="0" bIns="0" rtlCol="0" anchor="t">
            <a:spAutoFit/>
          </a:bodyPr>
          <a:lstStyle/>
          <a:p>
            <a:pPr marL="0" lvl="0" indent="0" algn="l">
              <a:lnSpc>
                <a:spcPts val="8799"/>
              </a:lnSpc>
            </a:pPr>
            <a:r>
              <a:rPr lang="en-US" sz="7700">
                <a:solidFill>
                  <a:srgbClr val="6B4A72"/>
                </a:solidFill>
                <a:latin typeface="+mj-lt"/>
                <a:ea typeface="Gilda Display"/>
                <a:cs typeface="Gilda Display"/>
                <a:sym typeface="Gilda Display"/>
              </a:rPr>
              <a:t>Tính năng cốt lõi: Học theo chủ đề</a:t>
            </a:r>
          </a:p>
        </p:txBody>
      </p:sp>
      <p:sp>
        <p:nvSpPr>
          <p:cNvPr id="8" name="Freeform 8"/>
          <p:cNvSpPr/>
          <p:nvPr/>
        </p:nvSpPr>
        <p:spPr>
          <a:xfrm rot="-1268288">
            <a:off x="14275228" y="-6577016"/>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0" name="Picture 9">
            <a:extLst>
              <a:ext uri="{FF2B5EF4-FFF2-40B4-BE49-F238E27FC236}">
                <a16:creationId xmlns:a16="http://schemas.microsoft.com/office/drawing/2014/main" id="{19ECF61C-6424-3084-E0C7-4FFEC320EA33}"/>
              </a:ext>
            </a:extLst>
          </p:cNvPr>
          <p:cNvPicPr>
            <a:picLocks noChangeAspect="1"/>
          </p:cNvPicPr>
          <p:nvPr/>
        </p:nvPicPr>
        <p:blipFill>
          <a:blip r:embed="rId4"/>
          <a:srcRect l="-1877" t="5788" r="1877" b="-9685"/>
          <a:stretch>
            <a:fillRect/>
          </a:stretch>
        </p:blipFill>
        <p:spPr>
          <a:xfrm>
            <a:off x="625394" y="4838700"/>
            <a:ext cx="7924800" cy="4485341"/>
          </a:xfrm>
          <a:prstGeom prst="rect">
            <a:avLst/>
          </a:prstGeom>
        </p:spPr>
      </p:pic>
      <p:pic>
        <p:nvPicPr>
          <p:cNvPr id="12" name="Picture 11">
            <a:extLst>
              <a:ext uri="{FF2B5EF4-FFF2-40B4-BE49-F238E27FC236}">
                <a16:creationId xmlns:a16="http://schemas.microsoft.com/office/drawing/2014/main" id="{6C6C1AA4-E735-57EB-CADA-FB2FAD55F76B}"/>
              </a:ext>
            </a:extLst>
          </p:cNvPr>
          <p:cNvPicPr>
            <a:picLocks noChangeAspect="1"/>
          </p:cNvPicPr>
          <p:nvPr/>
        </p:nvPicPr>
        <p:blipFill>
          <a:blip r:embed="rId5"/>
          <a:srcRect l="4158" t="15722" r="3990"/>
          <a:stretch>
            <a:fillRect/>
          </a:stretch>
        </p:blipFill>
        <p:spPr>
          <a:xfrm>
            <a:off x="9144000" y="5170133"/>
            <a:ext cx="8521104" cy="3629988"/>
          </a:xfrm>
          <a:prstGeom prst="rect">
            <a:avLst/>
          </a:prstGeom>
        </p:spPr>
      </p:pic>
      <p:sp>
        <p:nvSpPr>
          <p:cNvPr id="2" name="TextBox 1">
            <a:extLst>
              <a:ext uri="{FF2B5EF4-FFF2-40B4-BE49-F238E27FC236}">
                <a16:creationId xmlns:a16="http://schemas.microsoft.com/office/drawing/2014/main" id="{A378AB54-2253-E7EC-5ADF-ADB5D7646412}"/>
              </a:ext>
            </a:extLst>
          </p:cNvPr>
          <p:cNvSpPr txBox="1"/>
          <p:nvPr/>
        </p:nvSpPr>
        <p:spPr>
          <a:xfrm>
            <a:off x="685800" y="1790700"/>
            <a:ext cx="14554200" cy="1077218"/>
          </a:xfrm>
          <a:prstGeom prst="rect">
            <a:avLst/>
          </a:prstGeom>
          <a:noFill/>
        </p:spPr>
        <p:txBody>
          <a:bodyPr wrap="square" rtlCol="0">
            <a:spAutoFit/>
          </a:bodyPr>
          <a:lstStyle/>
          <a:p>
            <a:r>
              <a:rPr lang="en-US" sz="3200"/>
              <a:t>Người học có thể chọn học từ vựng hoặc giao tiếp để trao dồi kỹ năng mà mình muốn. Bên cạnh đó, người học chọn chủ đề mà mình muốn học.</a:t>
            </a:r>
          </a:p>
        </p:txBody>
      </p:sp>
      <p:sp>
        <p:nvSpPr>
          <p:cNvPr id="3" name="TextBox 2">
            <a:extLst>
              <a:ext uri="{FF2B5EF4-FFF2-40B4-BE49-F238E27FC236}">
                <a16:creationId xmlns:a16="http://schemas.microsoft.com/office/drawing/2014/main" id="{90741712-6290-C74E-0528-FFD83BA58008}"/>
              </a:ext>
            </a:extLst>
          </p:cNvPr>
          <p:cNvSpPr txBox="1"/>
          <p:nvPr/>
        </p:nvSpPr>
        <p:spPr>
          <a:xfrm>
            <a:off x="685800" y="3172524"/>
            <a:ext cx="14554200" cy="1077218"/>
          </a:xfrm>
          <a:prstGeom prst="rect">
            <a:avLst/>
          </a:prstGeom>
          <a:noFill/>
        </p:spPr>
        <p:txBody>
          <a:bodyPr wrap="square" rtlCol="0">
            <a:spAutoFit/>
          </a:bodyPr>
          <a:lstStyle/>
          <a:p>
            <a:r>
              <a:rPr lang="en-US" sz="3200"/>
              <a:t>Có các chủ đề học liên quan đến vấn đề giao tiếp và hay sử dụng trong đời sống thường ngày như đi du lịch, đi gặp gỡ bạn bè, trao đổi mua bán, …</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D3E1"/>
        </a:solidFill>
        <a:effectLst/>
      </p:bgPr>
    </p:bg>
    <p:spTree>
      <p:nvGrpSpPr>
        <p:cNvPr id="1" name="">
          <a:extLst>
            <a:ext uri="{FF2B5EF4-FFF2-40B4-BE49-F238E27FC236}">
              <a16:creationId xmlns:a16="http://schemas.microsoft.com/office/drawing/2014/main" id="{0FFE56D4-8EE9-B2B2-FFDB-74386CE6ED6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56CAEC44-B35A-5C24-E7DD-AFF4977E1AB0}"/>
              </a:ext>
            </a:extLst>
          </p:cNvPr>
          <p:cNvSpPr txBox="1"/>
          <p:nvPr/>
        </p:nvSpPr>
        <p:spPr>
          <a:xfrm>
            <a:off x="380746" y="420315"/>
            <a:ext cx="17754854" cy="1144288"/>
          </a:xfrm>
          <a:prstGeom prst="rect">
            <a:avLst/>
          </a:prstGeom>
        </p:spPr>
        <p:txBody>
          <a:bodyPr wrap="square" lIns="0" tIns="0" rIns="0" bIns="0" rtlCol="0" anchor="t">
            <a:spAutoFit/>
          </a:bodyPr>
          <a:lstStyle/>
          <a:p>
            <a:pPr marL="0" lvl="0" indent="0" algn="l">
              <a:lnSpc>
                <a:spcPts val="8799"/>
              </a:lnSpc>
            </a:pPr>
            <a:r>
              <a:rPr lang="en-US" sz="7700">
                <a:solidFill>
                  <a:srgbClr val="6B4A72"/>
                </a:solidFill>
                <a:latin typeface="+mj-lt"/>
                <a:ea typeface="Gilda Display"/>
                <a:cs typeface="Gilda Display"/>
                <a:sym typeface="Gilda Display"/>
              </a:rPr>
              <a:t>Chức năng học chính: Học theo chủ đề</a:t>
            </a:r>
          </a:p>
        </p:txBody>
      </p:sp>
      <p:sp>
        <p:nvSpPr>
          <p:cNvPr id="8" name="Freeform 8">
            <a:extLst>
              <a:ext uri="{FF2B5EF4-FFF2-40B4-BE49-F238E27FC236}">
                <a16:creationId xmlns:a16="http://schemas.microsoft.com/office/drawing/2014/main" id="{DE0325CE-B8A2-7EB9-9799-45B73C44B9C6}"/>
              </a:ext>
            </a:extLst>
          </p:cNvPr>
          <p:cNvSpPr/>
          <p:nvPr/>
        </p:nvSpPr>
        <p:spPr>
          <a:xfrm rot="-1268288">
            <a:off x="14275228" y="-6577016"/>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BCE22675-A43C-4645-251B-715BB8A1F6C5}"/>
              </a:ext>
            </a:extLst>
          </p:cNvPr>
          <p:cNvSpPr txBox="1"/>
          <p:nvPr/>
        </p:nvSpPr>
        <p:spPr>
          <a:xfrm>
            <a:off x="609600" y="1943100"/>
            <a:ext cx="14756188" cy="481670"/>
          </a:xfrm>
          <a:prstGeom prst="rect">
            <a:avLst/>
          </a:prstGeom>
        </p:spPr>
        <p:txBody>
          <a:bodyPr lIns="0" tIns="0" rIns="0" bIns="0" rtlCol="0" anchor="t">
            <a:spAutoFit/>
          </a:bodyPr>
          <a:lstStyle/>
          <a:p>
            <a:pPr marL="0" lvl="0" indent="0" algn="l">
              <a:lnSpc>
                <a:spcPts val="3600"/>
              </a:lnSpc>
            </a:pPr>
            <a:r>
              <a:rPr lang="en-US" sz="4000" b="1">
                <a:solidFill>
                  <a:srgbClr val="6B4A72"/>
                </a:solidFill>
                <a:latin typeface="+mj-lt"/>
                <a:ea typeface="HK Grotesk Bold"/>
                <a:cs typeface="HK Grotesk Bold"/>
                <a:sym typeface="HK Grotesk Bold"/>
              </a:rPr>
              <a:t>Học từ vựng</a:t>
            </a:r>
          </a:p>
        </p:txBody>
      </p:sp>
      <p:sp>
        <p:nvSpPr>
          <p:cNvPr id="6" name="TextBox 5">
            <a:extLst>
              <a:ext uri="{FF2B5EF4-FFF2-40B4-BE49-F238E27FC236}">
                <a16:creationId xmlns:a16="http://schemas.microsoft.com/office/drawing/2014/main" id="{469E110A-E2E3-BA98-49A1-24B99BAF5C71}"/>
              </a:ext>
            </a:extLst>
          </p:cNvPr>
          <p:cNvSpPr txBox="1"/>
          <p:nvPr/>
        </p:nvSpPr>
        <p:spPr>
          <a:xfrm>
            <a:off x="619593" y="2835121"/>
            <a:ext cx="14554200" cy="1077218"/>
          </a:xfrm>
          <a:prstGeom prst="rect">
            <a:avLst/>
          </a:prstGeom>
          <a:noFill/>
        </p:spPr>
        <p:txBody>
          <a:bodyPr wrap="square" rtlCol="0">
            <a:spAutoFit/>
          </a:bodyPr>
          <a:lstStyle/>
          <a:p>
            <a:r>
              <a:rPr lang="en-US" sz="3200"/>
              <a:t>Học từ vựng bằng Flashcard – người học nhấn vào thẻ để lật thẻ và xem nghĩa tiếng Việt của từ vựng, có ví dụ minh họa áp dụng cho từ đó.</a:t>
            </a:r>
          </a:p>
        </p:txBody>
      </p:sp>
      <p:pic>
        <p:nvPicPr>
          <p:cNvPr id="9" name="Picture 8">
            <a:extLst>
              <a:ext uri="{FF2B5EF4-FFF2-40B4-BE49-F238E27FC236}">
                <a16:creationId xmlns:a16="http://schemas.microsoft.com/office/drawing/2014/main" id="{F6C0F2A8-279C-95A1-8711-CBFAE6B443B0}"/>
              </a:ext>
            </a:extLst>
          </p:cNvPr>
          <p:cNvPicPr>
            <a:picLocks noChangeAspect="1"/>
          </p:cNvPicPr>
          <p:nvPr/>
        </p:nvPicPr>
        <p:blipFill>
          <a:blip r:embed="rId4"/>
          <a:stretch>
            <a:fillRect/>
          </a:stretch>
        </p:blipFill>
        <p:spPr>
          <a:xfrm>
            <a:off x="1678274" y="4992715"/>
            <a:ext cx="6513226" cy="4873970"/>
          </a:xfrm>
          <a:prstGeom prst="rect">
            <a:avLst/>
          </a:prstGeom>
        </p:spPr>
      </p:pic>
      <p:pic>
        <p:nvPicPr>
          <p:cNvPr id="15" name="Picture 14">
            <a:extLst>
              <a:ext uri="{FF2B5EF4-FFF2-40B4-BE49-F238E27FC236}">
                <a16:creationId xmlns:a16="http://schemas.microsoft.com/office/drawing/2014/main" id="{C35DC5AA-BD2E-E9BB-DB50-78F03419A038}"/>
              </a:ext>
            </a:extLst>
          </p:cNvPr>
          <p:cNvPicPr>
            <a:picLocks noChangeAspect="1"/>
          </p:cNvPicPr>
          <p:nvPr/>
        </p:nvPicPr>
        <p:blipFill>
          <a:blip r:embed="rId5"/>
          <a:stretch>
            <a:fillRect/>
          </a:stretch>
        </p:blipFill>
        <p:spPr>
          <a:xfrm>
            <a:off x="10515600" y="4921333"/>
            <a:ext cx="6781800" cy="4932860"/>
          </a:xfrm>
          <a:prstGeom prst="rect">
            <a:avLst/>
          </a:prstGeom>
        </p:spPr>
      </p:pic>
      <p:cxnSp>
        <p:nvCxnSpPr>
          <p:cNvPr id="17" name="Straight Arrow Connector 16">
            <a:extLst>
              <a:ext uri="{FF2B5EF4-FFF2-40B4-BE49-F238E27FC236}">
                <a16:creationId xmlns:a16="http://schemas.microsoft.com/office/drawing/2014/main" id="{B7C5E2BE-D0AF-D3BC-CEDF-60E3CD1C271B}"/>
              </a:ext>
            </a:extLst>
          </p:cNvPr>
          <p:cNvCxnSpPr/>
          <p:nvPr/>
        </p:nvCxnSpPr>
        <p:spPr>
          <a:xfrm>
            <a:off x="8458200" y="7387763"/>
            <a:ext cx="152400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621909933"/>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D3E1"/>
        </a:solidFill>
        <a:effectLst/>
      </p:bgPr>
    </p:bg>
    <p:spTree>
      <p:nvGrpSpPr>
        <p:cNvPr id="1" name="">
          <a:extLst>
            <a:ext uri="{FF2B5EF4-FFF2-40B4-BE49-F238E27FC236}">
              <a16:creationId xmlns:a16="http://schemas.microsoft.com/office/drawing/2014/main" id="{8ECC65BA-0154-81D3-BDCB-5AD8A83F397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9E9ECD5A-8FE3-DE36-BE16-636463461FBF}"/>
              </a:ext>
            </a:extLst>
          </p:cNvPr>
          <p:cNvSpPr txBox="1"/>
          <p:nvPr/>
        </p:nvSpPr>
        <p:spPr>
          <a:xfrm>
            <a:off x="380746" y="420315"/>
            <a:ext cx="17754854" cy="1144288"/>
          </a:xfrm>
          <a:prstGeom prst="rect">
            <a:avLst/>
          </a:prstGeom>
        </p:spPr>
        <p:txBody>
          <a:bodyPr wrap="square" lIns="0" tIns="0" rIns="0" bIns="0" rtlCol="0" anchor="t">
            <a:spAutoFit/>
          </a:bodyPr>
          <a:lstStyle/>
          <a:p>
            <a:pPr lvl="0">
              <a:lnSpc>
                <a:spcPts val="8799"/>
              </a:lnSpc>
            </a:pPr>
            <a:r>
              <a:rPr lang="en-US" sz="7700">
                <a:solidFill>
                  <a:srgbClr val="6B4A72"/>
                </a:solidFill>
                <a:ea typeface="Gilda Display"/>
                <a:cs typeface="Gilda Display"/>
                <a:sym typeface="Gilda Display"/>
              </a:rPr>
              <a:t>Chức năng học chính </a:t>
            </a:r>
            <a:r>
              <a:rPr lang="en-US" sz="7700">
                <a:solidFill>
                  <a:srgbClr val="6B4A72"/>
                </a:solidFill>
                <a:latin typeface="+mj-lt"/>
                <a:ea typeface="Gilda Display"/>
                <a:cs typeface="Gilda Display"/>
                <a:sym typeface="Gilda Display"/>
              </a:rPr>
              <a:t>: Học theo chủ đề</a:t>
            </a:r>
          </a:p>
        </p:txBody>
      </p:sp>
      <p:sp>
        <p:nvSpPr>
          <p:cNvPr id="8" name="Freeform 8">
            <a:extLst>
              <a:ext uri="{FF2B5EF4-FFF2-40B4-BE49-F238E27FC236}">
                <a16:creationId xmlns:a16="http://schemas.microsoft.com/office/drawing/2014/main" id="{B6587181-168F-B4A9-28FE-35DF45759A96}"/>
              </a:ext>
            </a:extLst>
          </p:cNvPr>
          <p:cNvSpPr/>
          <p:nvPr/>
        </p:nvSpPr>
        <p:spPr>
          <a:xfrm rot="-1268288">
            <a:off x="14275228" y="-6577016"/>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F6F0688E-480E-EB88-5133-19136AF1CC4D}"/>
              </a:ext>
            </a:extLst>
          </p:cNvPr>
          <p:cNvSpPr txBox="1"/>
          <p:nvPr/>
        </p:nvSpPr>
        <p:spPr>
          <a:xfrm>
            <a:off x="609600" y="1777726"/>
            <a:ext cx="14756188" cy="481670"/>
          </a:xfrm>
          <a:prstGeom prst="rect">
            <a:avLst/>
          </a:prstGeom>
        </p:spPr>
        <p:txBody>
          <a:bodyPr lIns="0" tIns="0" rIns="0" bIns="0" rtlCol="0" anchor="t">
            <a:spAutoFit/>
          </a:bodyPr>
          <a:lstStyle/>
          <a:p>
            <a:pPr marL="0" lvl="0" indent="0" algn="l">
              <a:lnSpc>
                <a:spcPts val="3600"/>
              </a:lnSpc>
            </a:pPr>
            <a:r>
              <a:rPr lang="en-US" sz="4000" b="1">
                <a:solidFill>
                  <a:srgbClr val="6B4A72"/>
                </a:solidFill>
                <a:latin typeface="+mj-lt"/>
                <a:ea typeface="HK Grotesk Bold"/>
                <a:cs typeface="HK Grotesk Bold"/>
                <a:sym typeface="HK Grotesk Bold"/>
              </a:rPr>
              <a:t>Học kỹ năng giao tiếp</a:t>
            </a:r>
          </a:p>
        </p:txBody>
      </p:sp>
      <p:sp>
        <p:nvSpPr>
          <p:cNvPr id="6" name="TextBox 5">
            <a:extLst>
              <a:ext uri="{FF2B5EF4-FFF2-40B4-BE49-F238E27FC236}">
                <a16:creationId xmlns:a16="http://schemas.microsoft.com/office/drawing/2014/main" id="{E215225A-5AEF-B572-A3BC-3B1B1FEE38B3}"/>
              </a:ext>
            </a:extLst>
          </p:cNvPr>
          <p:cNvSpPr txBox="1"/>
          <p:nvPr/>
        </p:nvSpPr>
        <p:spPr>
          <a:xfrm>
            <a:off x="609600" y="2399585"/>
            <a:ext cx="14554200" cy="2062103"/>
          </a:xfrm>
          <a:prstGeom prst="rect">
            <a:avLst/>
          </a:prstGeom>
          <a:noFill/>
        </p:spPr>
        <p:txBody>
          <a:bodyPr wrap="square" rtlCol="0">
            <a:spAutoFit/>
          </a:bodyPr>
          <a:lstStyle/>
          <a:p>
            <a:r>
              <a:rPr lang="en-US" sz="3200"/>
              <a:t>Học các mẫu câu giao tiếp theo chủ đề, học ngữ pháp và tìm hiểu cách dùng câu nói trong trường hợp thực tế.</a:t>
            </a:r>
          </a:p>
          <a:p>
            <a:endParaRPr lang="en-US" sz="3200"/>
          </a:p>
          <a:p>
            <a:r>
              <a:rPr lang="en-US" sz="3200"/>
              <a:t>Người dung có thể tham khảo video bài học luyện nói giao tiếp.</a:t>
            </a:r>
          </a:p>
        </p:txBody>
      </p:sp>
      <p:pic>
        <p:nvPicPr>
          <p:cNvPr id="10" name="Picture 9">
            <a:extLst>
              <a:ext uri="{FF2B5EF4-FFF2-40B4-BE49-F238E27FC236}">
                <a16:creationId xmlns:a16="http://schemas.microsoft.com/office/drawing/2014/main" id="{2978791B-84A4-9652-CCC4-6403B0CD1B9C}"/>
              </a:ext>
            </a:extLst>
          </p:cNvPr>
          <p:cNvPicPr>
            <a:picLocks noChangeAspect="1"/>
          </p:cNvPicPr>
          <p:nvPr/>
        </p:nvPicPr>
        <p:blipFill>
          <a:blip r:embed="rId4"/>
          <a:stretch>
            <a:fillRect/>
          </a:stretch>
        </p:blipFill>
        <p:spPr>
          <a:xfrm>
            <a:off x="156148" y="4537265"/>
            <a:ext cx="8781901" cy="5650016"/>
          </a:xfrm>
          <a:prstGeom prst="rect">
            <a:avLst/>
          </a:prstGeom>
        </p:spPr>
      </p:pic>
      <p:pic>
        <p:nvPicPr>
          <p:cNvPr id="12" name="Picture 11">
            <a:extLst>
              <a:ext uri="{FF2B5EF4-FFF2-40B4-BE49-F238E27FC236}">
                <a16:creationId xmlns:a16="http://schemas.microsoft.com/office/drawing/2014/main" id="{F90A6E70-0D51-6ED9-34EF-B85F771F4B3C}"/>
              </a:ext>
            </a:extLst>
          </p:cNvPr>
          <p:cNvPicPr>
            <a:picLocks noChangeAspect="1"/>
          </p:cNvPicPr>
          <p:nvPr/>
        </p:nvPicPr>
        <p:blipFill>
          <a:blip r:embed="rId5"/>
          <a:srcRect l="7104" t="2407" r="2863"/>
          <a:stretch>
            <a:fillRect/>
          </a:stretch>
        </p:blipFill>
        <p:spPr>
          <a:xfrm>
            <a:off x="9341207" y="4601877"/>
            <a:ext cx="8781901" cy="5207124"/>
          </a:xfrm>
          <a:prstGeom prst="rect">
            <a:avLst/>
          </a:prstGeom>
        </p:spPr>
      </p:pic>
    </p:spTree>
    <p:extLst>
      <p:ext uri="{BB962C8B-B14F-4D97-AF65-F5344CB8AC3E}">
        <p14:creationId xmlns:p14="http://schemas.microsoft.com/office/powerpoint/2010/main" val="186004649"/>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4E6F9"/>
        </a:solidFill>
        <a:effectLst/>
      </p:bgPr>
    </p:bg>
    <p:spTree>
      <p:nvGrpSpPr>
        <p:cNvPr id="1" name=""/>
        <p:cNvGrpSpPr/>
        <p:nvPr/>
      </p:nvGrpSpPr>
      <p:grpSpPr>
        <a:xfrm>
          <a:off x="0" y="0"/>
          <a:ext cx="0" cy="0"/>
          <a:chOff x="0" y="0"/>
          <a:chExt cx="0" cy="0"/>
        </a:xfrm>
      </p:grpSpPr>
      <p:sp>
        <p:nvSpPr>
          <p:cNvPr id="2" name="Freeform 2"/>
          <p:cNvSpPr/>
          <p:nvPr/>
        </p:nvSpPr>
        <p:spPr>
          <a:xfrm rot="5813290">
            <a:off x="-5094165" y="6577045"/>
            <a:ext cx="7793148" cy="6918792"/>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89176" y="2481796"/>
            <a:ext cx="5983024" cy="3890418"/>
            <a:chOff x="0" y="0"/>
            <a:chExt cx="721712" cy="609350"/>
          </a:xfrm>
        </p:grpSpPr>
        <p:sp>
          <p:nvSpPr>
            <p:cNvPr id="4" name="Freeform 4"/>
            <p:cNvSpPr/>
            <p:nvPr/>
          </p:nvSpPr>
          <p:spPr>
            <a:xfrm>
              <a:off x="0" y="0"/>
              <a:ext cx="721712" cy="609349"/>
            </a:xfrm>
            <a:custGeom>
              <a:avLst/>
              <a:gdLst/>
              <a:ahLst/>
              <a:cxnLst/>
              <a:rect l="l" t="t" r="r" b="b"/>
              <a:pathLst>
                <a:path w="721712" h="609349">
                  <a:moveTo>
                    <a:pt x="97341" y="0"/>
                  </a:moveTo>
                  <a:lnTo>
                    <a:pt x="624371" y="0"/>
                  </a:lnTo>
                  <a:cubicBezTo>
                    <a:pt x="650187" y="0"/>
                    <a:pt x="674946" y="10256"/>
                    <a:pt x="693201" y="28511"/>
                  </a:cubicBezTo>
                  <a:cubicBezTo>
                    <a:pt x="711456" y="46766"/>
                    <a:pt x="721712" y="71525"/>
                    <a:pt x="721712" y="97341"/>
                  </a:cubicBezTo>
                  <a:lnTo>
                    <a:pt x="721712" y="512008"/>
                  </a:lnTo>
                  <a:cubicBezTo>
                    <a:pt x="721712" y="565768"/>
                    <a:pt x="678131" y="609349"/>
                    <a:pt x="624371" y="609349"/>
                  </a:cubicBezTo>
                  <a:lnTo>
                    <a:pt x="97341" y="609349"/>
                  </a:lnTo>
                  <a:cubicBezTo>
                    <a:pt x="43581" y="609349"/>
                    <a:pt x="0" y="565768"/>
                    <a:pt x="0" y="512008"/>
                  </a:cubicBezTo>
                  <a:lnTo>
                    <a:pt x="0" y="97341"/>
                  </a:lnTo>
                  <a:cubicBezTo>
                    <a:pt x="0" y="43581"/>
                    <a:pt x="43581" y="0"/>
                    <a:pt x="97341" y="0"/>
                  </a:cubicBezTo>
                  <a:close/>
                </a:path>
              </a:pathLst>
            </a:custGeom>
            <a:blipFill>
              <a:blip r:embed="rId4">
                <a:extLst>
                  <a:ext uri="{28A0092B-C50C-407E-A947-70E740481C1C}">
                    <a14:useLocalDpi xmlns:a14="http://schemas.microsoft.com/office/drawing/2010/main" val="0"/>
                  </a:ext>
                </a:extLst>
              </a:blip>
              <a:stretch>
                <a:fillRect/>
              </a:stretch>
            </a:blipFill>
            <a:ln w="19050" cap="rnd">
              <a:solidFill>
                <a:srgbClr val="FFFFFF"/>
              </a:solidFill>
              <a:prstDash val="solid"/>
              <a:round/>
            </a:ln>
          </p:spPr>
        </p:sp>
      </p:grpSp>
      <p:grpSp>
        <p:nvGrpSpPr>
          <p:cNvPr id="5" name="Group 5"/>
          <p:cNvGrpSpPr/>
          <p:nvPr/>
        </p:nvGrpSpPr>
        <p:grpSpPr>
          <a:xfrm>
            <a:off x="12487608" y="1992506"/>
            <a:ext cx="5525824" cy="3962949"/>
            <a:chOff x="0" y="0"/>
            <a:chExt cx="721712" cy="609350"/>
          </a:xfrm>
        </p:grpSpPr>
        <p:sp>
          <p:nvSpPr>
            <p:cNvPr id="6" name="Freeform 6"/>
            <p:cNvSpPr/>
            <p:nvPr/>
          </p:nvSpPr>
          <p:spPr>
            <a:xfrm>
              <a:off x="0" y="0"/>
              <a:ext cx="721712" cy="609349"/>
            </a:xfrm>
            <a:custGeom>
              <a:avLst/>
              <a:gdLst/>
              <a:ahLst/>
              <a:cxnLst/>
              <a:rect l="l" t="t" r="r" b="b"/>
              <a:pathLst>
                <a:path w="721712" h="609349">
                  <a:moveTo>
                    <a:pt x="97341" y="0"/>
                  </a:moveTo>
                  <a:lnTo>
                    <a:pt x="624371" y="0"/>
                  </a:lnTo>
                  <a:cubicBezTo>
                    <a:pt x="650187" y="0"/>
                    <a:pt x="674946" y="10256"/>
                    <a:pt x="693201" y="28511"/>
                  </a:cubicBezTo>
                  <a:cubicBezTo>
                    <a:pt x="711456" y="46766"/>
                    <a:pt x="721712" y="71525"/>
                    <a:pt x="721712" y="97341"/>
                  </a:cubicBezTo>
                  <a:lnTo>
                    <a:pt x="721712" y="512008"/>
                  </a:lnTo>
                  <a:cubicBezTo>
                    <a:pt x="721712" y="565768"/>
                    <a:pt x="678131" y="609349"/>
                    <a:pt x="624371" y="609349"/>
                  </a:cubicBezTo>
                  <a:lnTo>
                    <a:pt x="97341" y="609349"/>
                  </a:lnTo>
                  <a:cubicBezTo>
                    <a:pt x="43581" y="609349"/>
                    <a:pt x="0" y="565768"/>
                    <a:pt x="0" y="512008"/>
                  </a:cubicBezTo>
                  <a:lnTo>
                    <a:pt x="0" y="97341"/>
                  </a:lnTo>
                  <a:cubicBezTo>
                    <a:pt x="0" y="43581"/>
                    <a:pt x="43581" y="0"/>
                    <a:pt x="97341" y="0"/>
                  </a:cubicBezTo>
                  <a:close/>
                </a:path>
              </a:pathLst>
            </a:custGeom>
            <a:blipFill>
              <a:blip r:embed="rId5">
                <a:extLst>
                  <a:ext uri="{28A0092B-C50C-407E-A947-70E740481C1C}">
                    <a14:useLocalDpi xmlns:a14="http://schemas.microsoft.com/office/drawing/2010/main" val="0"/>
                  </a:ext>
                </a:extLst>
              </a:blip>
              <a:stretch>
                <a:fillRect/>
              </a:stretch>
            </a:blipFill>
            <a:ln w="19050" cap="rnd">
              <a:solidFill>
                <a:srgbClr val="FFFFFF"/>
              </a:solidFill>
              <a:prstDash val="solid"/>
              <a:round/>
            </a:ln>
          </p:spPr>
        </p:sp>
      </p:grpSp>
      <p:grpSp>
        <p:nvGrpSpPr>
          <p:cNvPr id="7" name="Group 7"/>
          <p:cNvGrpSpPr/>
          <p:nvPr/>
        </p:nvGrpSpPr>
        <p:grpSpPr>
          <a:xfrm>
            <a:off x="6435446" y="2470219"/>
            <a:ext cx="5727955" cy="4001049"/>
            <a:chOff x="-158308" y="1466"/>
            <a:chExt cx="721712" cy="609349"/>
          </a:xfrm>
        </p:grpSpPr>
        <p:sp>
          <p:nvSpPr>
            <p:cNvPr id="8" name="Freeform 8"/>
            <p:cNvSpPr/>
            <p:nvPr/>
          </p:nvSpPr>
          <p:spPr>
            <a:xfrm>
              <a:off x="-158308" y="1466"/>
              <a:ext cx="721712" cy="609349"/>
            </a:xfrm>
            <a:custGeom>
              <a:avLst/>
              <a:gdLst/>
              <a:ahLst/>
              <a:cxnLst/>
              <a:rect l="l" t="t" r="r" b="b"/>
              <a:pathLst>
                <a:path w="721712" h="609349">
                  <a:moveTo>
                    <a:pt x="97341" y="0"/>
                  </a:moveTo>
                  <a:lnTo>
                    <a:pt x="624371" y="0"/>
                  </a:lnTo>
                  <a:cubicBezTo>
                    <a:pt x="650187" y="0"/>
                    <a:pt x="674946" y="10256"/>
                    <a:pt x="693201" y="28511"/>
                  </a:cubicBezTo>
                  <a:cubicBezTo>
                    <a:pt x="711456" y="46766"/>
                    <a:pt x="721712" y="71525"/>
                    <a:pt x="721712" y="97341"/>
                  </a:cubicBezTo>
                  <a:lnTo>
                    <a:pt x="721712" y="512008"/>
                  </a:lnTo>
                  <a:cubicBezTo>
                    <a:pt x="721712" y="565768"/>
                    <a:pt x="678131" y="609349"/>
                    <a:pt x="624371" y="609349"/>
                  </a:cubicBezTo>
                  <a:lnTo>
                    <a:pt x="97341" y="609349"/>
                  </a:lnTo>
                  <a:cubicBezTo>
                    <a:pt x="43581" y="609349"/>
                    <a:pt x="0" y="565768"/>
                    <a:pt x="0" y="512008"/>
                  </a:cubicBezTo>
                  <a:lnTo>
                    <a:pt x="0" y="97341"/>
                  </a:lnTo>
                  <a:cubicBezTo>
                    <a:pt x="0" y="43581"/>
                    <a:pt x="43581" y="0"/>
                    <a:pt x="97341" y="0"/>
                  </a:cubicBezTo>
                  <a:close/>
                </a:path>
              </a:pathLst>
            </a:custGeom>
            <a:blipFill>
              <a:blip r:embed="rId6">
                <a:extLst>
                  <a:ext uri="{28A0092B-C50C-407E-A947-70E740481C1C}">
                    <a14:useLocalDpi xmlns:a14="http://schemas.microsoft.com/office/drawing/2010/main" val="0"/>
                  </a:ext>
                </a:extLst>
              </a:blip>
              <a:stretch>
                <a:fillRect/>
              </a:stretch>
            </a:blipFill>
            <a:ln w="19050" cap="rnd">
              <a:solidFill>
                <a:srgbClr val="FFFFFF"/>
              </a:solidFill>
              <a:prstDash val="solid"/>
              <a:round/>
            </a:ln>
          </p:spPr>
        </p:sp>
      </p:grpSp>
      <p:sp>
        <p:nvSpPr>
          <p:cNvPr id="19" name="TextBox 4">
            <a:extLst>
              <a:ext uri="{FF2B5EF4-FFF2-40B4-BE49-F238E27FC236}">
                <a16:creationId xmlns:a16="http://schemas.microsoft.com/office/drawing/2014/main" id="{BEBC5C86-3C33-4BC4-51CE-D39CF0B14706}"/>
              </a:ext>
            </a:extLst>
          </p:cNvPr>
          <p:cNvSpPr txBox="1"/>
          <p:nvPr/>
        </p:nvSpPr>
        <p:spPr>
          <a:xfrm>
            <a:off x="495173" y="327690"/>
            <a:ext cx="17297654" cy="1144288"/>
          </a:xfrm>
          <a:prstGeom prst="rect">
            <a:avLst/>
          </a:prstGeom>
        </p:spPr>
        <p:txBody>
          <a:bodyPr wrap="square" lIns="0" tIns="0" rIns="0" bIns="0" rtlCol="0" anchor="t">
            <a:spAutoFit/>
          </a:bodyPr>
          <a:lstStyle/>
          <a:p>
            <a:pPr marL="0" lvl="0" indent="0" algn="l">
              <a:lnSpc>
                <a:spcPts val="8799"/>
              </a:lnSpc>
            </a:pPr>
            <a:r>
              <a:rPr lang="en-US" sz="8799">
                <a:solidFill>
                  <a:srgbClr val="6B4A72"/>
                </a:solidFill>
                <a:latin typeface="+mj-lt"/>
                <a:ea typeface="Gilda Display"/>
                <a:cs typeface="Gilda Display"/>
                <a:sym typeface="Gilda Display"/>
              </a:rPr>
              <a:t>Các chức năng khác</a:t>
            </a:r>
          </a:p>
        </p:txBody>
      </p:sp>
      <p:sp>
        <p:nvSpPr>
          <p:cNvPr id="20" name="TextBox 19">
            <a:extLst>
              <a:ext uri="{FF2B5EF4-FFF2-40B4-BE49-F238E27FC236}">
                <a16:creationId xmlns:a16="http://schemas.microsoft.com/office/drawing/2014/main" id="{1F3FB671-6062-8F52-F03F-C5AC41C25D8F}"/>
              </a:ext>
            </a:extLst>
          </p:cNvPr>
          <p:cNvSpPr txBox="1"/>
          <p:nvPr/>
        </p:nvSpPr>
        <p:spPr>
          <a:xfrm>
            <a:off x="1227963" y="6733201"/>
            <a:ext cx="3924301" cy="2062103"/>
          </a:xfrm>
          <a:prstGeom prst="rect">
            <a:avLst/>
          </a:prstGeom>
          <a:noFill/>
        </p:spPr>
        <p:txBody>
          <a:bodyPr wrap="square" rtlCol="0">
            <a:spAutoFit/>
          </a:bodyPr>
          <a:lstStyle/>
          <a:p>
            <a:r>
              <a:rPr lang="en-US" sz="3200"/>
              <a:t>Người học đăng ký / đăng nhập tài khoản để có thể học và rèn luyện.</a:t>
            </a:r>
          </a:p>
        </p:txBody>
      </p:sp>
      <p:sp>
        <p:nvSpPr>
          <p:cNvPr id="26" name="TextBox 5">
            <a:extLst>
              <a:ext uri="{FF2B5EF4-FFF2-40B4-BE49-F238E27FC236}">
                <a16:creationId xmlns:a16="http://schemas.microsoft.com/office/drawing/2014/main" id="{313BD18A-43C1-AA33-6E67-5C8F2AA9CABC}"/>
              </a:ext>
            </a:extLst>
          </p:cNvPr>
          <p:cNvSpPr txBox="1"/>
          <p:nvPr/>
        </p:nvSpPr>
        <p:spPr>
          <a:xfrm>
            <a:off x="932788" y="1751671"/>
            <a:ext cx="4495800" cy="481670"/>
          </a:xfrm>
          <a:prstGeom prst="rect">
            <a:avLst/>
          </a:prstGeom>
        </p:spPr>
        <p:txBody>
          <a:bodyPr wrap="square" lIns="0" tIns="0" rIns="0" bIns="0" rtlCol="0" anchor="t">
            <a:spAutoFit/>
          </a:bodyPr>
          <a:lstStyle/>
          <a:p>
            <a:pPr marL="0" lvl="0" indent="0" algn="l">
              <a:lnSpc>
                <a:spcPts val="3600"/>
              </a:lnSpc>
            </a:pPr>
            <a:r>
              <a:rPr lang="en-US" sz="4000" b="1">
                <a:solidFill>
                  <a:srgbClr val="6B4A72"/>
                </a:solidFill>
                <a:latin typeface="+mj-lt"/>
                <a:ea typeface="HK Grotesk Bold"/>
                <a:cs typeface="HK Grotesk Bold"/>
                <a:sym typeface="HK Grotesk Bold"/>
              </a:rPr>
              <a:t>Đăng ký / đăng nhập</a:t>
            </a:r>
          </a:p>
        </p:txBody>
      </p:sp>
      <p:sp>
        <p:nvSpPr>
          <p:cNvPr id="27" name="TextBox 26">
            <a:extLst>
              <a:ext uri="{FF2B5EF4-FFF2-40B4-BE49-F238E27FC236}">
                <a16:creationId xmlns:a16="http://schemas.microsoft.com/office/drawing/2014/main" id="{840DC3EB-99CE-2B18-45CF-F77734577D4B}"/>
              </a:ext>
            </a:extLst>
          </p:cNvPr>
          <p:cNvSpPr txBox="1"/>
          <p:nvPr/>
        </p:nvSpPr>
        <p:spPr>
          <a:xfrm>
            <a:off x="6934200" y="6790670"/>
            <a:ext cx="4320414" cy="2062103"/>
          </a:xfrm>
          <a:prstGeom prst="rect">
            <a:avLst/>
          </a:prstGeom>
          <a:noFill/>
        </p:spPr>
        <p:txBody>
          <a:bodyPr wrap="square" rtlCol="0">
            <a:spAutoFit/>
          </a:bodyPr>
          <a:lstStyle/>
          <a:p>
            <a:r>
              <a:rPr lang="en-US" sz="3200"/>
              <a:t>Người học chọn kỹ năng muốn rèn luyện. Tương tự, chọn chủ đề muốn làm bài</a:t>
            </a:r>
          </a:p>
        </p:txBody>
      </p:sp>
      <p:sp>
        <p:nvSpPr>
          <p:cNvPr id="28" name="TextBox 5">
            <a:extLst>
              <a:ext uri="{FF2B5EF4-FFF2-40B4-BE49-F238E27FC236}">
                <a16:creationId xmlns:a16="http://schemas.microsoft.com/office/drawing/2014/main" id="{1D74920A-996A-D7D6-E935-71F8EEB21821}"/>
              </a:ext>
            </a:extLst>
          </p:cNvPr>
          <p:cNvSpPr txBox="1"/>
          <p:nvPr/>
        </p:nvSpPr>
        <p:spPr>
          <a:xfrm>
            <a:off x="8153400" y="1744732"/>
            <a:ext cx="4495800" cy="481670"/>
          </a:xfrm>
          <a:prstGeom prst="rect">
            <a:avLst/>
          </a:prstGeom>
        </p:spPr>
        <p:txBody>
          <a:bodyPr wrap="square" lIns="0" tIns="0" rIns="0" bIns="0" rtlCol="0" anchor="t">
            <a:spAutoFit/>
          </a:bodyPr>
          <a:lstStyle/>
          <a:p>
            <a:pPr marL="0" lvl="0" indent="0" algn="l">
              <a:lnSpc>
                <a:spcPts val="3600"/>
              </a:lnSpc>
            </a:pPr>
            <a:r>
              <a:rPr lang="en-US" sz="4000" b="1">
                <a:solidFill>
                  <a:srgbClr val="6B4A72"/>
                </a:solidFill>
                <a:latin typeface="+mj-lt"/>
                <a:ea typeface="HK Grotesk Bold"/>
                <a:cs typeface="HK Grotesk Bold"/>
                <a:sym typeface="HK Grotesk Bold"/>
              </a:rPr>
              <a:t>Luyện tập</a:t>
            </a:r>
          </a:p>
        </p:txBody>
      </p:sp>
      <p:grpSp>
        <p:nvGrpSpPr>
          <p:cNvPr id="29" name="Group 5">
            <a:extLst>
              <a:ext uri="{FF2B5EF4-FFF2-40B4-BE49-F238E27FC236}">
                <a16:creationId xmlns:a16="http://schemas.microsoft.com/office/drawing/2014/main" id="{2E68ED66-06D9-F46C-11C4-2D330AA23C5C}"/>
              </a:ext>
            </a:extLst>
          </p:cNvPr>
          <p:cNvGrpSpPr/>
          <p:nvPr/>
        </p:nvGrpSpPr>
        <p:grpSpPr>
          <a:xfrm>
            <a:off x="12518088" y="6096358"/>
            <a:ext cx="5525824" cy="3962942"/>
            <a:chOff x="2638" y="52780"/>
            <a:chExt cx="721712" cy="609349"/>
          </a:xfrm>
        </p:grpSpPr>
        <p:sp>
          <p:nvSpPr>
            <p:cNvPr id="30" name="Freeform 6">
              <a:extLst>
                <a:ext uri="{FF2B5EF4-FFF2-40B4-BE49-F238E27FC236}">
                  <a16:creationId xmlns:a16="http://schemas.microsoft.com/office/drawing/2014/main" id="{0AB81F1D-6501-BCD5-193C-36C4ED582BD3}"/>
                </a:ext>
              </a:extLst>
            </p:cNvPr>
            <p:cNvSpPr/>
            <p:nvPr/>
          </p:nvSpPr>
          <p:spPr>
            <a:xfrm>
              <a:off x="2638" y="52780"/>
              <a:ext cx="721712" cy="609349"/>
            </a:xfrm>
            <a:custGeom>
              <a:avLst/>
              <a:gdLst/>
              <a:ahLst/>
              <a:cxnLst/>
              <a:rect l="l" t="t" r="r" b="b"/>
              <a:pathLst>
                <a:path w="721712" h="609349">
                  <a:moveTo>
                    <a:pt x="97341" y="0"/>
                  </a:moveTo>
                  <a:lnTo>
                    <a:pt x="624371" y="0"/>
                  </a:lnTo>
                  <a:cubicBezTo>
                    <a:pt x="650187" y="0"/>
                    <a:pt x="674946" y="10256"/>
                    <a:pt x="693201" y="28511"/>
                  </a:cubicBezTo>
                  <a:cubicBezTo>
                    <a:pt x="711456" y="46766"/>
                    <a:pt x="721712" y="71525"/>
                    <a:pt x="721712" y="97341"/>
                  </a:cubicBezTo>
                  <a:lnTo>
                    <a:pt x="721712" y="512008"/>
                  </a:lnTo>
                  <a:cubicBezTo>
                    <a:pt x="721712" y="565768"/>
                    <a:pt x="678131" y="609349"/>
                    <a:pt x="624371" y="609349"/>
                  </a:cubicBezTo>
                  <a:lnTo>
                    <a:pt x="97341" y="609349"/>
                  </a:lnTo>
                  <a:cubicBezTo>
                    <a:pt x="43581" y="609349"/>
                    <a:pt x="0" y="565768"/>
                    <a:pt x="0" y="512008"/>
                  </a:cubicBezTo>
                  <a:lnTo>
                    <a:pt x="0" y="97341"/>
                  </a:lnTo>
                  <a:cubicBezTo>
                    <a:pt x="0" y="43581"/>
                    <a:pt x="43581" y="0"/>
                    <a:pt x="97341" y="0"/>
                  </a:cubicBezTo>
                  <a:close/>
                </a:path>
              </a:pathLst>
            </a:custGeom>
            <a:blipFill>
              <a:blip r:embed="rId7">
                <a:extLst>
                  <a:ext uri="{28A0092B-C50C-407E-A947-70E740481C1C}">
                    <a14:useLocalDpi xmlns:a14="http://schemas.microsoft.com/office/drawing/2010/main" val="0"/>
                  </a:ext>
                </a:extLst>
              </a:blip>
              <a:stretch>
                <a:fillRect/>
              </a:stretch>
            </a:blipFill>
            <a:ln w="19050" cap="rnd">
              <a:solidFill>
                <a:srgbClr val="FFFFFF"/>
              </a:solidFill>
              <a:prstDash val="solid"/>
              <a:round/>
            </a:ln>
          </p:spPr>
        </p:sp>
      </p:gr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4E6F9"/>
        </a:solidFill>
        <a:effectLst/>
      </p:bgPr>
    </p:bg>
    <p:spTree>
      <p:nvGrpSpPr>
        <p:cNvPr id="1" name="">
          <a:extLst>
            <a:ext uri="{FF2B5EF4-FFF2-40B4-BE49-F238E27FC236}">
              <a16:creationId xmlns:a16="http://schemas.microsoft.com/office/drawing/2014/main" id="{234C01DB-DD51-0B5D-9B3E-3B65A59913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6C488F-67ED-77F6-CBE3-76DC237DA8E1}"/>
              </a:ext>
            </a:extLst>
          </p:cNvPr>
          <p:cNvSpPr/>
          <p:nvPr/>
        </p:nvSpPr>
        <p:spPr>
          <a:xfrm rot="5813290">
            <a:off x="-5094165" y="6577045"/>
            <a:ext cx="7793148" cy="6918792"/>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a:extLst>
              <a:ext uri="{FF2B5EF4-FFF2-40B4-BE49-F238E27FC236}">
                <a16:creationId xmlns:a16="http://schemas.microsoft.com/office/drawing/2014/main" id="{B00903F5-32BD-059B-B3FD-CC2BF66FA11D}"/>
              </a:ext>
            </a:extLst>
          </p:cNvPr>
          <p:cNvGrpSpPr/>
          <p:nvPr/>
        </p:nvGrpSpPr>
        <p:grpSpPr>
          <a:xfrm>
            <a:off x="1355740" y="4165753"/>
            <a:ext cx="7803500" cy="5029176"/>
            <a:chOff x="0" y="0"/>
            <a:chExt cx="721712" cy="609350"/>
          </a:xfrm>
        </p:grpSpPr>
        <p:sp>
          <p:nvSpPr>
            <p:cNvPr id="4" name="Freeform 4">
              <a:extLst>
                <a:ext uri="{FF2B5EF4-FFF2-40B4-BE49-F238E27FC236}">
                  <a16:creationId xmlns:a16="http://schemas.microsoft.com/office/drawing/2014/main" id="{1E6276C8-7E43-49BD-6962-EE532510B1FF}"/>
                </a:ext>
              </a:extLst>
            </p:cNvPr>
            <p:cNvSpPr/>
            <p:nvPr/>
          </p:nvSpPr>
          <p:spPr>
            <a:xfrm>
              <a:off x="0" y="0"/>
              <a:ext cx="721712" cy="609349"/>
            </a:xfrm>
            <a:custGeom>
              <a:avLst/>
              <a:gdLst/>
              <a:ahLst/>
              <a:cxnLst/>
              <a:rect l="l" t="t" r="r" b="b"/>
              <a:pathLst>
                <a:path w="721712" h="609349">
                  <a:moveTo>
                    <a:pt x="97341" y="0"/>
                  </a:moveTo>
                  <a:lnTo>
                    <a:pt x="624371" y="0"/>
                  </a:lnTo>
                  <a:cubicBezTo>
                    <a:pt x="650187" y="0"/>
                    <a:pt x="674946" y="10256"/>
                    <a:pt x="693201" y="28511"/>
                  </a:cubicBezTo>
                  <a:cubicBezTo>
                    <a:pt x="711456" y="46766"/>
                    <a:pt x="721712" y="71525"/>
                    <a:pt x="721712" y="97341"/>
                  </a:cubicBezTo>
                  <a:lnTo>
                    <a:pt x="721712" y="512008"/>
                  </a:lnTo>
                  <a:cubicBezTo>
                    <a:pt x="721712" y="565768"/>
                    <a:pt x="678131" y="609349"/>
                    <a:pt x="624371" y="609349"/>
                  </a:cubicBezTo>
                  <a:lnTo>
                    <a:pt x="97341" y="609349"/>
                  </a:lnTo>
                  <a:cubicBezTo>
                    <a:pt x="43581" y="609349"/>
                    <a:pt x="0" y="565768"/>
                    <a:pt x="0" y="512008"/>
                  </a:cubicBezTo>
                  <a:lnTo>
                    <a:pt x="0" y="97341"/>
                  </a:lnTo>
                  <a:cubicBezTo>
                    <a:pt x="0" y="43581"/>
                    <a:pt x="43581" y="0"/>
                    <a:pt x="97341" y="0"/>
                  </a:cubicBezTo>
                  <a:close/>
                </a:path>
              </a:pathLst>
            </a:custGeom>
            <a:blipFill>
              <a:blip r:embed="rId4">
                <a:extLst>
                  <a:ext uri="{28A0092B-C50C-407E-A947-70E740481C1C}">
                    <a14:useLocalDpi xmlns:a14="http://schemas.microsoft.com/office/drawing/2010/main" val="0"/>
                  </a:ext>
                </a:extLst>
              </a:blip>
              <a:stretch>
                <a:fillRect/>
              </a:stretch>
            </a:blipFill>
            <a:ln w="19050" cap="rnd">
              <a:solidFill>
                <a:srgbClr val="FFFFFF"/>
              </a:solidFill>
              <a:prstDash val="solid"/>
              <a:round/>
            </a:ln>
          </p:spPr>
        </p:sp>
      </p:grpSp>
      <p:sp>
        <p:nvSpPr>
          <p:cNvPr id="19" name="TextBox 4">
            <a:extLst>
              <a:ext uri="{FF2B5EF4-FFF2-40B4-BE49-F238E27FC236}">
                <a16:creationId xmlns:a16="http://schemas.microsoft.com/office/drawing/2014/main" id="{3F860B4D-ADB8-B0C9-B397-F3C4554BAA2D}"/>
              </a:ext>
            </a:extLst>
          </p:cNvPr>
          <p:cNvSpPr txBox="1"/>
          <p:nvPr/>
        </p:nvSpPr>
        <p:spPr>
          <a:xfrm>
            <a:off x="495173" y="327690"/>
            <a:ext cx="17297654" cy="1144288"/>
          </a:xfrm>
          <a:prstGeom prst="rect">
            <a:avLst/>
          </a:prstGeom>
        </p:spPr>
        <p:txBody>
          <a:bodyPr wrap="square" lIns="0" tIns="0" rIns="0" bIns="0" rtlCol="0" anchor="t">
            <a:spAutoFit/>
          </a:bodyPr>
          <a:lstStyle/>
          <a:p>
            <a:pPr marL="0" lvl="0" indent="0" algn="l">
              <a:lnSpc>
                <a:spcPts val="8799"/>
              </a:lnSpc>
            </a:pPr>
            <a:r>
              <a:rPr lang="en-US" sz="8799">
                <a:solidFill>
                  <a:srgbClr val="6B4A72"/>
                </a:solidFill>
                <a:latin typeface="+mj-lt"/>
                <a:ea typeface="Gilda Display"/>
                <a:cs typeface="Gilda Display"/>
                <a:sym typeface="Gilda Display"/>
              </a:rPr>
              <a:t>Các chức năng khác</a:t>
            </a:r>
          </a:p>
        </p:txBody>
      </p:sp>
      <p:sp>
        <p:nvSpPr>
          <p:cNvPr id="20" name="TextBox 19">
            <a:extLst>
              <a:ext uri="{FF2B5EF4-FFF2-40B4-BE49-F238E27FC236}">
                <a16:creationId xmlns:a16="http://schemas.microsoft.com/office/drawing/2014/main" id="{63E0F878-0AE2-134B-29CD-E02B1FADF7FE}"/>
              </a:ext>
            </a:extLst>
          </p:cNvPr>
          <p:cNvSpPr txBox="1"/>
          <p:nvPr/>
        </p:nvSpPr>
        <p:spPr>
          <a:xfrm>
            <a:off x="800100" y="2812789"/>
            <a:ext cx="11277600" cy="1077218"/>
          </a:xfrm>
          <a:prstGeom prst="rect">
            <a:avLst/>
          </a:prstGeom>
          <a:noFill/>
        </p:spPr>
        <p:txBody>
          <a:bodyPr wrap="square" rtlCol="0">
            <a:spAutoFit/>
          </a:bodyPr>
          <a:lstStyle/>
          <a:p>
            <a:r>
              <a:rPr lang="en-US" sz="3200"/>
              <a:t>Người học có thể xem lại bài và câu đã làm. </a:t>
            </a:r>
          </a:p>
          <a:p>
            <a:r>
              <a:rPr lang="en-US" sz="3200"/>
              <a:t>Xem số câu đúng và câu sai để rút kinh nghiệm học tập.</a:t>
            </a:r>
          </a:p>
        </p:txBody>
      </p:sp>
      <p:sp>
        <p:nvSpPr>
          <p:cNvPr id="26" name="TextBox 5">
            <a:extLst>
              <a:ext uri="{FF2B5EF4-FFF2-40B4-BE49-F238E27FC236}">
                <a16:creationId xmlns:a16="http://schemas.microsoft.com/office/drawing/2014/main" id="{990C5D6A-C3E3-80B8-A16A-9B008D9FF836}"/>
              </a:ext>
            </a:extLst>
          </p:cNvPr>
          <p:cNvSpPr txBox="1"/>
          <p:nvPr/>
        </p:nvSpPr>
        <p:spPr>
          <a:xfrm>
            <a:off x="914400" y="2296208"/>
            <a:ext cx="4495800" cy="481670"/>
          </a:xfrm>
          <a:prstGeom prst="rect">
            <a:avLst/>
          </a:prstGeom>
        </p:spPr>
        <p:txBody>
          <a:bodyPr wrap="square" lIns="0" tIns="0" rIns="0" bIns="0" rtlCol="0" anchor="t">
            <a:spAutoFit/>
          </a:bodyPr>
          <a:lstStyle/>
          <a:p>
            <a:pPr marL="0" lvl="0" indent="0" algn="l">
              <a:lnSpc>
                <a:spcPts val="3600"/>
              </a:lnSpc>
            </a:pPr>
            <a:r>
              <a:rPr lang="en-US" sz="4000" b="1">
                <a:solidFill>
                  <a:srgbClr val="6B4A72"/>
                </a:solidFill>
                <a:latin typeface="+mj-lt"/>
                <a:ea typeface="HK Grotesk Bold"/>
                <a:cs typeface="HK Grotesk Bold"/>
                <a:sym typeface="HK Grotesk Bold"/>
              </a:rPr>
              <a:t>Xem tiến độ học tập</a:t>
            </a:r>
          </a:p>
        </p:txBody>
      </p:sp>
      <p:grpSp>
        <p:nvGrpSpPr>
          <p:cNvPr id="13" name="Group 3">
            <a:extLst>
              <a:ext uri="{FF2B5EF4-FFF2-40B4-BE49-F238E27FC236}">
                <a16:creationId xmlns:a16="http://schemas.microsoft.com/office/drawing/2014/main" id="{FBAB0FA0-2D01-EEE3-982A-8E8F0D67070D}"/>
              </a:ext>
            </a:extLst>
          </p:cNvPr>
          <p:cNvGrpSpPr/>
          <p:nvPr/>
        </p:nvGrpSpPr>
        <p:grpSpPr>
          <a:xfrm>
            <a:off x="9601200" y="4165753"/>
            <a:ext cx="7803500" cy="5029168"/>
            <a:chOff x="35237" y="0"/>
            <a:chExt cx="721712" cy="609349"/>
          </a:xfrm>
        </p:grpSpPr>
        <p:sp>
          <p:nvSpPr>
            <p:cNvPr id="14" name="Freeform 4">
              <a:extLst>
                <a:ext uri="{FF2B5EF4-FFF2-40B4-BE49-F238E27FC236}">
                  <a16:creationId xmlns:a16="http://schemas.microsoft.com/office/drawing/2014/main" id="{BAE25B7A-E1A7-6E93-77AF-D95BA16891A6}"/>
                </a:ext>
              </a:extLst>
            </p:cNvPr>
            <p:cNvSpPr/>
            <p:nvPr/>
          </p:nvSpPr>
          <p:spPr>
            <a:xfrm>
              <a:off x="35237" y="0"/>
              <a:ext cx="721712" cy="609349"/>
            </a:xfrm>
            <a:custGeom>
              <a:avLst/>
              <a:gdLst/>
              <a:ahLst/>
              <a:cxnLst/>
              <a:rect l="l" t="t" r="r" b="b"/>
              <a:pathLst>
                <a:path w="721712" h="609349">
                  <a:moveTo>
                    <a:pt x="97341" y="0"/>
                  </a:moveTo>
                  <a:lnTo>
                    <a:pt x="624371" y="0"/>
                  </a:lnTo>
                  <a:cubicBezTo>
                    <a:pt x="650187" y="0"/>
                    <a:pt x="674946" y="10256"/>
                    <a:pt x="693201" y="28511"/>
                  </a:cubicBezTo>
                  <a:cubicBezTo>
                    <a:pt x="711456" y="46766"/>
                    <a:pt x="721712" y="71525"/>
                    <a:pt x="721712" y="97341"/>
                  </a:cubicBezTo>
                  <a:lnTo>
                    <a:pt x="721712" y="512008"/>
                  </a:lnTo>
                  <a:cubicBezTo>
                    <a:pt x="721712" y="565768"/>
                    <a:pt x="678131" y="609349"/>
                    <a:pt x="624371" y="609349"/>
                  </a:cubicBezTo>
                  <a:lnTo>
                    <a:pt x="97341" y="609349"/>
                  </a:lnTo>
                  <a:cubicBezTo>
                    <a:pt x="43581" y="609349"/>
                    <a:pt x="0" y="565768"/>
                    <a:pt x="0" y="512008"/>
                  </a:cubicBezTo>
                  <a:lnTo>
                    <a:pt x="0" y="97341"/>
                  </a:lnTo>
                  <a:cubicBezTo>
                    <a:pt x="0" y="43581"/>
                    <a:pt x="43581" y="0"/>
                    <a:pt x="97341" y="0"/>
                  </a:cubicBezTo>
                  <a:close/>
                </a:path>
              </a:pathLst>
            </a:custGeom>
            <a:blipFill>
              <a:blip r:embed="rId5">
                <a:extLst>
                  <a:ext uri="{28A0092B-C50C-407E-A947-70E740481C1C}">
                    <a14:useLocalDpi xmlns:a14="http://schemas.microsoft.com/office/drawing/2010/main" val="0"/>
                  </a:ext>
                </a:extLst>
              </a:blip>
              <a:stretch>
                <a:fillRect/>
              </a:stretch>
            </a:blipFill>
            <a:ln w="19050" cap="rnd">
              <a:solidFill>
                <a:srgbClr val="FFFFFF"/>
              </a:solidFill>
              <a:prstDash val="solid"/>
              <a:round/>
            </a:ln>
          </p:spPr>
        </p:sp>
      </p:grpSp>
    </p:spTree>
    <p:extLst>
      <p:ext uri="{BB962C8B-B14F-4D97-AF65-F5344CB8AC3E}">
        <p14:creationId xmlns:p14="http://schemas.microsoft.com/office/powerpoint/2010/main" val="355091108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D3E1"/>
        </a:solidFill>
        <a:effectLst/>
      </p:bgPr>
    </p:bg>
    <p:spTree>
      <p:nvGrpSpPr>
        <p:cNvPr id="1" name=""/>
        <p:cNvGrpSpPr/>
        <p:nvPr/>
      </p:nvGrpSpPr>
      <p:grpSpPr>
        <a:xfrm>
          <a:off x="0" y="0"/>
          <a:ext cx="0" cy="0"/>
          <a:chOff x="0" y="0"/>
          <a:chExt cx="0" cy="0"/>
        </a:xfrm>
      </p:grpSpPr>
      <p:sp>
        <p:nvSpPr>
          <p:cNvPr id="2" name="Freeform 2"/>
          <p:cNvSpPr/>
          <p:nvPr/>
        </p:nvSpPr>
        <p:spPr>
          <a:xfrm rot="5813290">
            <a:off x="-7998005" y="5144456"/>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4">
            <a:extLst>
              <a:ext uri="{FF2B5EF4-FFF2-40B4-BE49-F238E27FC236}">
                <a16:creationId xmlns:a16="http://schemas.microsoft.com/office/drawing/2014/main" id="{139E5730-6195-B328-8083-FA990F81E48A}"/>
              </a:ext>
            </a:extLst>
          </p:cNvPr>
          <p:cNvSpPr txBox="1"/>
          <p:nvPr/>
        </p:nvSpPr>
        <p:spPr>
          <a:xfrm>
            <a:off x="494904" y="342900"/>
            <a:ext cx="8877696" cy="1144288"/>
          </a:xfrm>
          <a:prstGeom prst="rect">
            <a:avLst/>
          </a:prstGeom>
        </p:spPr>
        <p:txBody>
          <a:bodyPr wrap="square" lIns="0" tIns="0" rIns="0" bIns="0" rtlCol="0" anchor="t">
            <a:spAutoFit/>
          </a:bodyPr>
          <a:lstStyle/>
          <a:p>
            <a:pPr marL="0" lvl="0" indent="0" algn="l">
              <a:lnSpc>
                <a:spcPts val="8799"/>
              </a:lnSpc>
            </a:pPr>
            <a:r>
              <a:rPr lang="en-US" sz="8799">
                <a:solidFill>
                  <a:srgbClr val="6B4A72"/>
                </a:solidFill>
                <a:latin typeface="+mj-lt"/>
                <a:ea typeface="Gilda Display"/>
                <a:cs typeface="Gilda Display"/>
                <a:sym typeface="Gilda Display"/>
              </a:rPr>
              <a:t>Chức năng quản trị</a:t>
            </a:r>
          </a:p>
        </p:txBody>
      </p:sp>
      <p:sp>
        <p:nvSpPr>
          <p:cNvPr id="28" name="TextBox 27">
            <a:extLst>
              <a:ext uri="{FF2B5EF4-FFF2-40B4-BE49-F238E27FC236}">
                <a16:creationId xmlns:a16="http://schemas.microsoft.com/office/drawing/2014/main" id="{A75AD8D5-2E1D-BCDA-78D6-1E1FDCD242ED}"/>
              </a:ext>
            </a:extLst>
          </p:cNvPr>
          <p:cNvSpPr txBox="1"/>
          <p:nvPr/>
        </p:nvSpPr>
        <p:spPr>
          <a:xfrm>
            <a:off x="494904" y="1874717"/>
            <a:ext cx="11277600" cy="2062103"/>
          </a:xfrm>
          <a:prstGeom prst="rect">
            <a:avLst/>
          </a:prstGeom>
          <a:noFill/>
        </p:spPr>
        <p:txBody>
          <a:bodyPr wrap="square" rtlCol="0">
            <a:spAutoFit/>
          </a:bodyPr>
          <a:lstStyle/>
          <a:p>
            <a:r>
              <a:rPr lang="en-US" sz="3200"/>
              <a:t>Chỉ quản trị viên mới có quyền truy cập và thao tác với trang quản trị chủ đề học.</a:t>
            </a:r>
            <a:br>
              <a:rPr lang="en-US" sz="3200"/>
            </a:br>
            <a:r>
              <a:rPr lang="en-US" sz="3200"/>
              <a:t>Quản trị viên có thể thêm, xóa, sửa chủ đề, từ vựng và các mẫu câu.</a:t>
            </a:r>
          </a:p>
        </p:txBody>
      </p:sp>
      <p:pic>
        <p:nvPicPr>
          <p:cNvPr id="32" name="Picture 31">
            <a:extLst>
              <a:ext uri="{FF2B5EF4-FFF2-40B4-BE49-F238E27FC236}">
                <a16:creationId xmlns:a16="http://schemas.microsoft.com/office/drawing/2014/main" id="{36EFF2A3-4DC9-6E19-8F2D-C8C647EB92BC}"/>
              </a:ext>
            </a:extLst>
          </p:cNvPr>
          <p:cNvPicPr>
            <a:picLocks noChangeAspect="1"/>
          </p:cNvPicPr>
          <p:nvPr/>
        </p:nvPicPr>
        <p:blipFill>
          <a:blip r:embed="rId4"/>
          <a:stretch>
            <a:fillRect/>
          </a:stretch>
        </p:blipFill>
        <p:spPr>
          <a:xfrm>
            <a:off x="393480" y="4201338"/>
            <a:ext cx="8750520" cy="4500702"/>
          </a:xfrm>
          <a:prstGeom prst="rect">
            <a:avLst/>
          </a:prstGeom>
        </p:spPr>
      </p:pic>
      <p:pic>
        <p:nvPicPr>
          <p:cNvPr id="36" name="Picture 35">
            <a:extLst>
              <a:ext uri="{FF2B5EF4-FFF2-40B4-BE49-F238E27FC236}">
                <a16:creationId xmlns:a16="http://schemas.microsoft.com/office/drawing/2014/main" id="{A284F05C-9CAA-1942-5759-F1167047B2F8}"/>
              </a:ext>
            </a:extLst>
          </p:cNvPr>
          <p:cNvPicPr>
            <a:picLocks noChangeAspect="1"/>
          </p:cNvPicPr>
          <p:nvPr/>
        </p:nvPicPr>
        <p:blipFill>
          <a:blip r:embed="rId5"/>
          <a:stretch>
            <a:fillRect/>
          </a:stretch>
        </p:blipFill>
        <p:spPr>
          <a:xfrm>
            <a:off x="9682039" y="4201338"/>
            <a:ext cx="8243809" cy="4503617"/>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D3E1"/>
        </a:solidFill>
        <a:effectLst/>
      </p:bgPr>
    </p:bg>
    <p:spTree>
      <p:nvGrpSpPr>
        <p:cNvPr id="1" name="">
          <a:extLst>
            <a:ext uri="{FF2B5EF4-FFF2-40B4-BE49-F238E27FC236}">
              <a16:creationId xmlns:a16="http://schemas.microsoft.com/office/drawing/2014/main" id="{5FC43F0E-0C58-7764-185B-0C09C87037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E9F95A-6D59-5FF9-487F-5EFF707AB905}"/>
              </a:ext>
            </a:extLst>
          </p:cNvPr>
          <p:cNvSpPr/>
          <p:nvPr/>
        </p:nvSpPr>
        <p:spPr>
          <a:xfrm rot="5813290">
            <a:off x="-8691122" y="3906206"/>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4">
            <a:extLst>
              <a:ext uri="{FF2B5EF4-FFF2-40B4-BE49-F238E27FC236}">
                <a16:creationId xmlns:a16="http://schemas.microsoft.com/office/drawing/2014/main" id="{C28CA5A0-61F0-F522-C97B-E181FA029861}"/>
              </a:ext>
            </a:extLst>
          </p:cNvPr>
          <p:cNvSpPr txBox="1"/>
          <p:nvPr/>
        </p:nvSpPr>
        <p:spPr>
          <a:xfrm>
            <a:off x="494904" y="342900"/>
            <a:ext cx="8877696" cy="1144288"/>
          </a:xfrm>
          <a:prstGeom prst="rect">
            <a:avLst/>
          </a:prstGeom>
        </p:spPr>
        <p:txBody>
          <a:bodyPr wrap="square" lIns="0" tIns="0" rIns="0" bIns="0" rtlCol="0" anchor="t">
            <a:spAutoFit/>
          </a:bodyPr>
          <a:lstStyle/>
          <a:p>
            <a:pPr marL="0" lvl="0" indent="0" algn="l">
              <a:lnSpc>
                <a:spcPts val="8799"/>
              </a:lnSpc>
            </a:pPr>
            <a:r>
              <a:rPr lang="en-US" sz="8799">
                <a:solidFill>
                  <a:srgbClr val="6B4A72"/>
                </a:solidFill>
                <a:latin typeface="+mj-lt"/>
                <a:ea typeface="Gilda Display"/>
                <a:cs typeface="Gilda Display"/>
                <a:sym typeface="Gilda Display"/>
              </a:rPr>
              <a:t>Chức năng quản trị</a:t>
            </a:r>
          </a:p>
        </p:txBody>
      </p:sp>
      <p:pic>
        <p:nvPicPr>
          <p:cNvPr id="9" name="Picture 8">
            <a:extLst>
              <a:ext uri="{FF2B5EF4-FFF2-40B4-BE49-F238E27FC236}">
                <a16:creationId xmlns:a16="http://schemas.microsoft.com/office/drawing/2014/main" id="{8F39DB55-3F0F-CEF5-B238-C9C3C7B557C3}"/>
              </a:ext>
            </a:extLst>
          </p:cNvPr>
          <p:cNvPicPr>
            <a:picLocks noChangeAspect="1"/>
          </p:cNvPicPr>
          <p:nvPr/>
        </p:nvPicPr>
        <p:blipFill>
          <a:blip r:embed="rId4"/>
          <a:stretch>
            <a:fillRect/>
          </a:stretch>
        </p:blipFill>
        <p:spPr>
          <a:xfrm>
            <a:off x="104041" y="2067411"/>
            <a:ext cx="8541109" cy="5933589"/>
          </a:xfrm>
          <a:prstGeom prst="rect">
            <a:avLst/>
          </a:prstGeom>
        </p:spPr>
      </p:pic>
      <p:pic>
        <p:nvPicPr>
          <p:cNvPr id="11" name="Picture 10">
            <a:extLst>
              <a:ext uri="{FF2B5EF4-FFF2-40B4-BE49-F238E27FC236}">
                <a16:creationId xmlns:a16="http://schemas.microsoft.com/office/drawing/2014/main" id="{F87EEB7E-E335-E7B8-5FEA-6EFEBC7A8C50}"/>
              </a:ext>
            </a:extLst>
          </p:cNvPr>
          <p:cNvPicPr>
            <a:picLocks noChangeAspect="1"/>
          </p:cNvPicPr>
          <p:nvPr/>
        </p:nvPicPr>
        <p:blipFill>
          <a:blip r:embed="rId5"/>
          <a:stretch>
            <a:fillRect/>
          </a:stretch>
        </p:blipFill>
        <p:spPr>
          <a:xfrm>
            <a:off x="8968975" y="2067411"/>
            <a:ext cx="9214984" cy="5933589"/>
          </a:xfrm>
          <a:prstGeom prst="rect">
            <a:avLst/>
          </a:prstGeom>
        </p:spPr>
      </p:pic>
    </p:spTree>
    <p:extLst>
      <p:ext uri="{BB962C8B-B14F-4D97-AF65-F5344CB8AC3E}">
        <p14:creationId xmlns:p14="http://schemas.microsoft.com/office/powerpoint/2010/main" val="4183566246"/>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TotalTime>
  <Words>536</Words>
  <Application>Microsoft Office PowerPoint</Application>
  <PresentationFormat>Custom</PresentationFormat>
  <Paragraphs>51</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Arial</vt:lpstr>
      <vt:lpstr>HK Grotesk Light</vt:lpstr>
      <vt:lpstr>Cabliri (Body)</vt:lpstr>
      <vt:lpstr>Gilda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LOQ</dc:creator>
  <cp:lastModifiedBy>Anh Huy Tieu</cp:lastModifiedBy>
  <cp:revision>6</cp:revision>
  <dcterms:created xsi:type="dcterms:W3CDTF">2006-08-16T00:00:00Z</dcterms:created>
  <dcterms:modified xsi:type="dcterms:W3CDTF">2026-01-09T16:28:57Z</dcterms:modified>
  <dc:identifier>DAG91Tuaa0M</dc:identifier>
</cp:coreProperties>
</file>